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62" r:id="rId3"/>
    <p:sldId id="257" r:id="rId4"/>
    <p:sldId id="258" r:id="rId5"/>
    <p:sldId id="260" r:id="rId6"/>
    <p:sldId id="259" r:id="rId7"/>
    <p:sldId id="261" r:id="rId8"/>
    <p:sldId id="263" r:id="rId9"/>
    <p:sldId id="265" r:id="rId10"/>
    <p:sldId id="266" r:id="rId11"/>
    <p:sldId id="267" r:id="rId12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003" autoAdjust="0"/>
    <p:restoredTop sz="94660" autoAdjust="0"/>
  </p:normalViewPr>
  <p:slideViewPr>
    <p:cSldViewPr snapToGrid="0">
      <p:cViewPr varScale="1">
        <p:scale>
          <a:sx n="68" d="100"/>
          <a:sy n="68" d="100"/>
        </p:scale>
        <p:origin x="-228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2017/5/1 Monday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2017/5/1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2017/5/1 Monday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2017/5/1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2017/5/1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2017/5/1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2017/5/1 Monday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2017/5/1 Monday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2017/5/1 Monday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2017/5/1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2017/5/1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pPr/>
              <a:t>2017/5/1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直接连接符 4"/>
          <p:cNvSpPr/>
          <p:nvPr/>
        </p:nvSpPr>
        <p:spPr>
          <a:xfrm flipH="1">
            <a:off x="0" y="-120650"/>
            <a:ext cx="4758055" cy="4845050"/>
          </a:xfrm>
          <a:prstGeom prst="line">
            <a:avLst/>
          </a:prstGeom>
          <a:ln w="19050" cap="flat" cmpd="sng">
            <a:solidFill>
              <a:srgbClr val="7F7F7F"/>
            </a:solidFill>
            <a:prstDash val="solid"/>
            <a:bevel/>
            <a:headEnd type="none" w="med" len="med"/>
            <a:tailEnd type="none" w="med" len="med"/>
          </a:ln>
        </p:spPr>
      </p:sp>
      <p:sp>
        <p:nvSpPr>
          <p:cNvPr id="14339" name="直接连接符 6"/>
          <p:cNvSpPr/>
          <p:nvPr/>
        </p:nvSpPr>
        <p:spPr>
          <a:xfrm>
            <a:off x="0" y="2776855"/>
            <a:ext cx="4758055" cy="4785995"/>
          </a:xfrm>
          <a:prstGeom prst="line">
            <a:avLst/>
          </a:prstGeom>
          <a:ln w="19050" cap="flat" cmpd="sng">
            <a:solidFill>
              <a:srgbClr val="7F7F7F"/>
            </a:solidFill>
            <a:prstDash val="solid"/>
            <a:bevel/>
            <a:headEnd type="none" w="med" len="med"/>
            <a:tailEnd type="none" w="med" len="med"/>
          </a:ln>
        </p:spPr>
      </p:sp>
      <p:sp>
        <p:nvSpPr>
          <p:cNvPr id="9" name="文本框 8"/>
          <p:cNvSpPr txBox="1"/>
          <p:nvPr/>
        </p:nvSpPr>
        <p:spPr>
          <a:xfrm>
            <a:off x="1822137" y="2650490"/>
            <a:ext cx="10405745" cy="217424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6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追逐远方的征途</a:t>
            </a:r>
          </a:p>
          <a:p>
            <a:pPr algn="r"/>
            <a:r>
              <a:rPr lang="en-US" altLang="zh-CN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——</a:t>
            </a:r>
            <a:r>
              <a:rPr lang="zh-CN" alt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职业</a:t>
            </a:r>
            <a:r>
              <a:rPr lang="zh-CN" altLang="en-US" sz="6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生涯</a:t>
            </a:r>
            <a:r>
              <a:rPr lang="zh-CN" alt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规划</a:t>
            </a:r>
            <a:endParaRPr lang="zh-CN" altLang="en-US" sz="6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advTm="10187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4"/>
          <p:cNvSpPr/>
          <p:nvPr/>
        </p:nvSpPr>
        <p:spPr>
          <a:xfrm flipH="1">
            <a:off x="0" y="-120650"/>
            <a:ext cx="4758055" cy="4845050"/>
          </a:xfrm>
          <a:prstGeom prst="line">
            <a:avLst/>
          </a:prstGeom>
          <a:ln w="19050" cap="flat" cmpd="sng">
            <a:solidFill>
              <a:srgbClr val="7F7F7F"/>
            </a:solidFill>
            <a:prstDash val="solid"/>
            <a:bevel/>
            <a:headEnd type="none" w="med" len="med"/>
            <a:tailEnd type="none" w="med" len="med"/>
          </a:ln>
        </p:spPr>
      </p:sp>
      <p:sp>
        <p:nvSpPr>
          <p:cNvPr id="17" name="直接连接符 6"/>
          <p:cNvSpPr/>
          <p:nvPr/>
        </p:nvSpPr>
        <p:spPr>
          <a:xfrm>
            <a:off x="0" y="2776855"/>
            <a:ext cx="4758055" cy="4785995"/>
          </a:xfrm>
          <a:prstGeom prst="line">
            <a:avLst/>
          </a:prstGeom>
          <a:ln w="19050" cap="flat" cmpd="sng">
            <a:solidFill>
              <a:srgbClr val="7F7F7F"/>
            </a:solidFill>
            <a:prstDash val="solid"/>
            <a:bevel/>
            <a:headEnd type="none" w="med" len="med"/>
            <a:tailEnd type="none" w="med" len="med"/>
          </a:ln>
        </p:spPr>
      </p:sp>
      <p:sp>
        <p:nvSpPr>
          <p:cNvPr id="18" name="TextBox 17"/>
          <p:cNvSpPr txBox="1"/>
          <p:nvPr/>
        </p:nvSpPr>
        <p:spPr>
          <a:xfrm>
            <a:off x="4121623" y="2634019"/>
            <a:ext cx="645539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500" b="1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Q &amp; A</a:t>
            </a:r>
            <a:endParaRPr lang="zh-CN" altLang="en-US" sz="11500" b="1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4"/>
          <p:cNvSpPr/>
          <p:nvPr/>
        </p:nvSpPr>
        <p:spPr>
          <a:xfrm flipH="1">
            <a:off x="0" y="-120650"/>
            <a:ext cx="4758055" cy="4845050"/>
          </a:xfrm>
          <a:prstGeom prst="line">
            <a:avLst/>
          </a:prstGeom>
          <a:ln w="19050" cap="flat" cmpd="sng">
            <a:solidFill>
              <a:srgbClr val="7F7F7F"/>
            </a:solidFill>
            <a:prstDash val="solid"/>
            <a:bevel/>
            <a:headEnd type="none" w="med" len="med"/>
            <a:tailEnd type="none" w="med" len="med"/>
          </a:ln>
        </p:spPr>
      </p:sp>
      <p:sp>
        <p:nvSpPr>
          <p:cNvPr id="17" name="直接连接符 6"/>
          <p:cNvSpPr/>
          <p:nvPr/>
        </p:nvSpPr>
        <p:spPr>
          <a:xfrm>
            <a:off x="0" y="2776855"/>
            <a:ext cx="4758055" cy="4785995"/>
          </a:xfrm>
          <a:prstGeom prst="line">
            <a:avLst/>
          </a:prstGeom>
          <a:ln w="19050" cap="flat" cmpd="sng">
            <a:solidFill>
              <a:srgbClr val="7F7F7F"/>
            </a:solidFill>
            <a:prstDash val="solid"/>
            <a:bevel/>
            <a:headEnd type="none" w="med" len="med"/>
            <a:tailEnd type="none" w="med" len="med"/>
          </a:ln>
        </p:spPr>
      </p:sp>
      <p:sp>
        <p:nvSpPr>
          <p:cNvPr id="18" name="TextBox 17"/>
          <p:cNvSpPr txBox="1"/>
          <p:nvPr/>
        </p:nvSpPr>
        <p:spPr>
          <a:xfrm>
            <a:off x="3916907" y="2661315"/>
            <a:ext cx="765639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500" b="1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Thanks</a:t>
            </a:r>
            <a:endParaRPr lang="zh-CN" altLang="en-US" sz="11500" b="1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直角三角形 9"/>
          <p:cNvSpPr/>
          <p:nvPr/>
        </p:nvSpPr>
        <p:spPr>
          <a:xfrm>
            <a:off x="-1905" y="4827270"/>
            <a:ext cx="4860925" cy="2066925"/>
          </a:xfrm>
          <a:prstGeom prst="rtTriangle">
            <a:avLst/>
          </a:prstGeom>
          <a:solidFill>
            <a:schemeClr val="bg1"/>
          </a:solidFill>
          <a:ln w="25400">
            <a:noFill/>
          </a:ln>
        </p:spPr>
        <p:txBody>
          <a:bodyPr anchor="ctr"/>
          <a:lstStyle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5368" name="TextBox 14"/>
          <p:cNvSpPr/>
          <p:nvPr/>
        </p:nvSpPr>
        <p:spPr>
          <a:xfrm rot="-2658995">
            <a:off x="364490" y="1488440"/>
            <a:ext cx="3271520" cy="9213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eaLnBrk="1" hangingPunct="1"/>
            <a:r>
              <a:rPr lang="en-US" altLang="zh-CN" sz="54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sym typeface="Calibri" panose="020F0502020204030204" charset="0"/>
              </a:rPr>
              <a:t>About Me</a:t>
            </a:r>
          </a:p>
        </p:txBody>
      </p:sp>
      <p:sp>
        <p:nvSpPr>
          <p:cNvPr id="15369" name="TextBox 18"/>
          <p:cNvSpPr/>
          <p:nvPr/>
        </p:nvSpPr>
        <p:spPr>
          <a:xfrm rot="-2643001">
            <a:off x="1412240" y="2443480"/>
            <a:ext cx="2713355" cy="8743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eaLnBrk="1" hangingPunct="1"/>
            <a:r>
              <a:rPr lang="zh-CN" altLang="en-US" sz="4800" b="1" dirty="0">
                <a:solidFill>
                  <a:srgbClr val="E36C09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个人信息</a:t>
            </a:r>
          </a:p>
        </p:txBody>
      </p:sp>
      <p:sp>
        <p:nvSpPr>
          <p:cNvPr id="5" name="直接连接符 2"/>
          <p:cNvSpPr/>
          <p:nvPr/>
        </p:nvSpPr>
        <p:spPr>
          <a:xfrm flipH="1">
            <a:off x="4796155" y="-19050"/>
            <a:ext cx="29845" cy="8388985"/>
          </a:xfrm>
          <a:prstGeom prst="line">
            <a:avLst/>
          </a:prstGeom>
          <a:ln w="19050" cap="flat" cmpd="sng">
            <a:solidFill>
              <a:srgbClr val="7F7F7F"/>
            </a:solidFill>
            <a:prstDash val="solid"/>
            <a:bevel/>
            <a:headEnd type="none" w="med" len="med"/>
            <a:tailEnd type="none" w="med" len="med"/>
          </a:ln>
        </p:spPr>
      </p:sp>
      <p:sp>
        <p:nvSpPr>
          <p:cNvPr id="6" name="直接连接符 4"/>
          <p:cNvSpPr/>
          <p:nvPr/>
        </p:nvSpPr>
        <p:spPr>
          <a:xfrm flipV="1">
            <a:off x="-1905" y="-129540"/>
            <a:ext cx="4910455" cy="4680585"/>
          </a:xfrm>
          <a:prstGeom prst="line">
            <a:avLst/>
          </a:prstGeom>
          <a:ln w="19050" cap="flat" cmpd="sng">
            <a:solidFill>
              <a:srgbClr val="7F7F7F"/>
            </a:solidFill>
            <a:prstDash val="solid"/>
            <a:bevel/>
            <a:headEnd type="none" w="med" len="med"/>
            <a:tailEnd type="none" w="med" len="med"/>
          </a:ln>
        </p:spPr>
      </p:sp>
      <p:sp>
        <p:nvSpPr>
          <p:cNvPr id="15372" name="TextBox 21"/>
          <p:cNvSpPr/>
          <p:nvPr/>
        </p:nvSpPr>
        <p:spPr>
          <a:xfrm>
            <a:off x="5127625" y="1640205"/>
            <a:ext cx="4269105" cy="8089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eaLnBrk="1" hangingPunct="1"/>
            <a:r>
              <a:rPr lang="zh-CN" altLang="en-US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姓名：李锦贤</a:t>
            </a:r>
          </a:p>
        </p:txBody>
      </p:sp>
      <p:sp>
        <p:nvSpPr>
          <p:cNvPr id="15376" name="TextBox 25"/>
          <p:cNvSpPr/>
          <p:nvPr/>
        </p:nvSpPr>
        <p:spPr>
          <a:xfrm>
            <a:off x="5127625" y="2683787"/>
            <a:ext cx="6776085" cy="8089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eaLnBrk="1" hangingPunct="1"/>
            <a:r>
              <a:rPr lang="zh-CN" altLang="en-US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学校：广东外语外贸大学</a:t>
            </a:r>
          </a:p>
        </p:txBody>
      </p:sp>
      <p:sp>
        <p:nvSpPr>
          <p:cNvPr id="4" name="TextBox 25"/>
          <p:cNvSpPr/>
          <p:nvPr/>
        </p:nvSpPr>
        <p:spPr>
          <a:xfrm>
            <a:off x="5127625" y="3730580"/>
            <a:ext cx="7294245" cy="8089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eaLnBrk="1" hangingPunct="1"/>
            <a:r>
              <a:rPr lang="zh-CN" altLang="en-US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学院：信息科学与技术学院</a:t>
            </a:r>
          </a:p>
        </p:txBody>
      </p:sp>
      <p:sp>
        <p:nvSpPr>
          <p:cNvPr id="7" name="TextBox 25"/>
          <p:cNvSpPr/>
          <p:nvPr/>
        </p:nvSpPr>
        <p:spPr>
          <a:xfrm>
            <a:off x="5184775" y="4817745"/>
            <a:ext cx="6776085" cy="8089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eaLnBrk="1" hangingPunct="1"/>
            <a:r>
              <a:rPr lang="zh-CN" altLang="en-US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班级：计算机</a:t>
            </a:r>
            <a:r>
              <a:rPr lang="en-US" altLang="zh-CN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1602</a:t>
            </a:r>
            <a:r>
              <a:rPr lang="zh-CN" altLang="en-US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班</a:t>
            </a:r>
          </a:p>
        </p:txBody>
      </p:sp>
    </p:spTree>
  </p:cSld>
  <p:clrMapOvr>
    <a:masterClrMapping/>
  </p:clrMapOvr>
  <p:transition advTm="9938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直接连接符 4"/>
          <p:cNvSpPr/>
          <p:nvPr/>
        </p:nvSpPr>
        <p:spPr>
          <a:xfrm flipH="1">
            <a:off x="0" y="-120650"/>
            <a:ext cx="4758055" cy="4845050"/>
          </a:xfrm>
          <a:prstGeom prst="line">
            <a:avLst/>
          </a:prstGeom>
          <a:ln w="19050" cap="flat" cmpd="sng">
            <a:solidFill>
              <a:srgbClr val="7F7F7F"/>
            </a:solidFill>
            <a:prstDash val="solid"/>
            <a:bevel/>
            <a:headEnd type="none" w="med" len="med"/>
            <a:tailEnd type="none" w="med" len="med"/>
          </a:ln>
        </p:spPr>
      </p:sp>
      <p:sp>
        <p:nvSpPr>
          <p:cNvPr id="14339" name="直接连接符 6"/>
          <p:cNvSpPr/>
          <p:nvPr/>
        </p:nvSpPr>
        <p:spPr>
          <a:xfrm>
            <a:off x="0" y="2776855"/>
            <a:ext cx="4758055" cy="4785995"/>
          </a:xfrm>
          <a:prstGeom prst="line">
            <a:avLst/>
          </a:prstGeom>
          <a:ln w="19050" cap="flat" cmpd="sng">
            <a:solidFill>
              <a:srgbClr val="7F7F7F"/>
            </a:solidFill>
            <a:prstDash val="solid"/>
            <a:bevel/>
            <a:headEnd type="none" w="med" len="med"/>
            <a:tailEnd type="none" w="med" len="med"/>
          </a:ln>
        </p:spPr>
      </p:sp>
      <p:sp>
        <p:nvSpPr>
          <p:cNvPr id="14340" name="TextBox 10"/>
          <p:cNvSpPr/>
          <p:nvPr/>
        </p:nvSpPr>
        <p:spPr>
          <a:xfrm>
            <a:off x="208915" y="932815"/>
            <a:ext cx="6779260" cy="12661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eaLnBrk="1" hangingPunct="1"/>
            <a:r>
              <a:rPr lang="zh-CN" altLang="en-US" sz="7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rPr>
              <a:t>目录</a:t>
            </a:r>
          </a:p>
        </p:txBody>
      </p:sp>
      <p:sp>
        <p:nvSpPr>
          <p:cNvPr id="14348" name="五边形 21"/>
          <p:cNvSpPr/>
          <p:nvPr/>
        </p:nvSpPr>
        <p:spPr>
          <a:xfrm>
            <a:off x="5114868" y="1662966"/>
            <a:ext cx="556895" cy="426199"/>
          </a:xfrm>
          <a:prstGeom prst="homePlate">
            <a:avLst>
              <a:gd name="adj" fmla="val 58333"/>
            </a:avLst>
          </a:prstGeom>
          <a:solidFill>
            <a:srgbClr val="E36C09"/>
          </a:solidFill>
          <a:ln w="25400">
            <a:noFill/>
          </a:ln>
        </p:spPr>
        <p:txBody>
          <a:bodyPr anchor="ctr"/>
          <a:lstStyle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349" name="五边形 22"/>
          <p:cNvSpPr/>
          <p:nvPr/>
        </p:nvSpPr>
        <p:spPr>
          <a:xfrm>
            <a:off x="5114868" y="2637345"/>
            <a:ext cx="556895" cy="426199"/>
          </a:xfrm>
          <a:prstGeom prst="homePlate">
            <a:avLst>
              <a:gd name="adj" fmla="val 58333"/>
            </a:avLst>
          </a:prstGeom>
          <a:solidFill>
            <a:srgbClr val="E36C09"/>
          </a:solidFill>
          <a:ln w="25400">
            <a:noFill/>
          </a:ln>
        </p:spPr>
        <p:txBody>
          <a:bodyPr anchor="ctr"/>
          <a:lstStyle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350" name="五边形 23"/>
          <p:cNvSpPr/>
          <p:nvPr/>
        </p:nvSpPr>
        <p:spPr>
          <a:xfrm>
            <a:off x="5114868" y="4586102"/>
            <a:ext cx="556895" cy="426199"/>
          </a:xfrm>
          <a:prstGeom prst="homePlate">
            <a:avLst>
              <a:gd name="adj" fmla="val 58333"/>
            </a:avLst>
          </a:prstGeom>
          <a:solidFill>
            <a:srgbClr val="E36C09"/>
          </a:solidFill>
          <a:ln w="25400">
            <a:noFill/>
          </a:ln>
        </p:spPr>
        <p:txBody>
          <a:bodyPr anchor="ctr"/>
          <a:lstStyle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351" name="五边形 24"/>
          <p:cNvSpPr/>
          <p:nvPr/>
        </p:nvSpPr>
        <p:spPr>
          <a:xfrm>
            <a:off x="5114868" y="3611725"/>
            <a:ext cx="556895" cy="426199"/>
          </a:xfrm>
          <a:prstGeom prst="homePlate">
            <a:avLst>
              <a:gd name="adj" fmla="val 58333"/>
            </a:avLst>
          </a:prstGeom>
          <a:solidFill>
            <a:srgbClr val="E36C09"/>
          </a:solidFill>
          <a:ln w="25400">
            <a:noFill/>
          </a:ln>
        </p:spPr>
        <p:txBody>
          <a:bodyPr anchor="ctr"/>
          <a:lstStyle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343" name="TextBox 27"/>
          <p:cNvSpPr/>
          <p:nvPr/>
        </p:nvSpPr>
        <p:spPr>
          <a:xfrm>
            <a:off x="6254693" y="1510276"/>
            <a:ext cx="3104515" cy="6788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eaLnBrk="1" hangingPunct="1"/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自我分析 </a:t>
            </a:r>
          </a:p>
        </p:txBody>
      </p:sp>
      <p:sp>
        <p:nvSpPr>
          <p:cNvPr id="14344" name="TextBox 28"/>
          <p:cNvSpPr/>
          <p:nvPr/>
        </p:nvSpPr>
        <p:spPr>
          <a:xfrm>
            <a:off x="6285173" y="2511036"/>
            <a:ext cx="3834765" cy="6788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eaLnBrk="1" hangingPunct="1"/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环境分析</a:t>
            </a:r>
          </a:p>
        </p:txBody>
      </p:sp>
      <p:sp>
        <p:nvSpPr>
          <p:cNvPr id="8" name="TextBox 30"/>
          <p:cNvSpPr/>
          <p:nvPr/>
        </p:nvSpPr>
        <p:spPr>
          <a:xfrm>
            <a:off x="6269933" y="4459851"/>
            <a:ext cx="3104515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eaLnBrk="1" hangingPunct="1"/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计划与评估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0" name="TextBox 28"/>
          <p:cNvSpPr/>
          <p:nvPr/>
        </p:nvSpPr>
        <p:spPr>
          <a:xfrm>
            <a:off x="6355687" y="3509597"/>
            <a:ext cx="3834765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eaLnBrk="1" hangingPunct="1"/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实现路线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p:transition advTm="8828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 rot="19500000" flipH="1">
            <a:off x="-384810" y="-40005"/>
            <a:ext cx="4158615" cy="8089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eaLnBrk="1" hangingPunct="1"/>
            <a:r>
              <a:rPr lang="zh-CN" altLang="en-US" sz="4400" b="1" dirty="0">
                <a:solidFill>
                  <a:srgbClr val="E36C09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自我认知</a:t>
            </a:r>
          </a:p>
        </p:txBody>
      </p:sp>
      <p:sp>
        <p:nvSpPr>
          <p:cNvPr id="6" name="直接连接符 2"/>
          <p:cNvSpPr/>
          <p:nvPr/>
        </p:nvSpPr>
        <p:spPr>
          <a:xfrm flipV="1">
            <a:off x="-766445" y="-755015"/>
            <a:ext cx="4922520" cy="3265805"/>
          </a:xfrm>
          <a:prstGeom prst="line">
            <a:avLst/>
          </a:prstGeom>
          <a:ln w="19050" cap="flat" cmpd="sng">
            <a:solidFill>
              <a:srgbClr val="A5A5A5"/>
            </a:solidFill>
            <a:prstDash val="solid"/>
            <a:bevel/>
            <a:headEnd type="none" w="med" len="med"/>
            <a:tailEnd type="none" w="med" len="med"/>
          </a:ln>
        </p:spPr>
      </p:sp>
      <p:sp>
        <p:nvSpPr>
          <p:cNvPr id="16388" name="椭圆 5"/>
          <p:cNvSpPr/>
          <p:nvPr/>
        </p:nvSpPr>
        <p:spPr>
          <a:xfrm>
            <a:off x="4911090" y="568960"/>
            <a:ext cx="466090" cy="391160"/>
          </a:xfrm>
          <a:prstGeom prst="ellipse">
            <a:avLst/>
          </a:prstGeom>
          <a:gradFill rotWithShape="1">
            <a:gsLst>
              <a:gs pos="0">
                <a:srgbClr val="BFBFBF">
                  <a:alpha val="100000"/>
                </a:srgbClr>
              </a:gs>
              <a:gs pos="56999">
                <a:srgbClr val="FFFFFF">
                  <a:alpha val="100000"/>
                </a:srgbClr>
              </a:gs>
              <a:gs pos="100000">
                <a:srgbClr val="FFFFFF">
                  <a:alpha val="100000"/>
                </a:srgbClr>
              </a:gs>
            </a:gsLst>
            <a:path path="rect">
              <a:fillToRect l="50000" t="50000" r="50000" b="50000"/>
            </a:path>
            <a:tileRect/>
          </a:gradFill>
          <a:ln w="25400">
            <a:noFill/>
          </a:ln>
        </p:spPr>
        <p:txBody>
          <a:bodyPr anchor="ctr"/>
          <a:lstStyle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6389" name="椭圆 9"/>
          <p:cNvSpPr/>
          <p:nvPr/>
        </p:nvSpPr>
        <p:spPr>
          <a:xfrm>
            <a:off x="4898194" y="4972294"/>
            <a:ext cx="466090" cy="390525"/>
          </a:xfrm>
          <a:prstGeom prst="ellipse">
            <a:avLst/>
          </a:prstGeom>
          <a:gradFill rotWithShape="1">
            <a:gsLst>
              <a:gs pos="0">
                <a:srgbClr val="BFBFBF">
                  <a:alpha val="100000"/>
                </a:srgbClr>
              </a:gs>
              <a:gs pos="56999">
                <a:srgbClr val="FFFFFF">
                  <a:alpha val="100000"/>
                </a:srgbClr>
              </a:gs>
              <a:gs pos="100000">
                <a:srgbClr val="FFFFFF">
                  <a:alpha val="100000"/>
                </a:srgbClr>
              </a:gs>
            </a:gsLst>
            <a:path path="rect">
              <a:fillToRect l="50000" t="50000" r="50000" b="50000"/>
            </a:path>
            <a:tileRect/>
          </a:gradFill>
          <a:ln w="25400">
            <a:noFill/>
          </a:ln>
        </p:spPr>
        <p:txBody>
          <a:bodyPr anchor="ctr"/>
          <a:lstStyle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6390" name="椭圆 10"/>
          <p:cNvSpPr/>
          <p:nvPr/>
        </p:nvSpPr>
        <p:spPr>
          <a:xfrm>
            <a:off x="4926331" y="1610361"/>
            <a:ext cx="466090" cy="391160"/>
          </a:xfrm>
          <a:prstGeom prst="ellipse">
            <a:avLst/>
          </a:prstGeom>
          <a:gradFill rotWithShape="1">
            <a:gsLst>
              <a:gs pos="0">
                <a:srgbClr val="BFBFBF">
                  <a:alpha val="100000"/>
                </a:srgbClr>
              </a:gs>
              <a:gs pos="56999">
                <a:srgbClr val="FFFFFF">
                  <a:alpha val="100000"/>
                </a:srgbClr>
              </a:gs>
              <a:gs pos="100000">
                <a:srgbClr val="FFFFFF">
                  <a:alpha val="100000"/>
                </a:srgbClr>
              </a:gs>
            </a:gsLst>
            <a:path path="rect">
              <a:fillToRect l="50000" t="50000" r="50000" b="50000"/>
            </a:path>
            <a:tileRect/>
          </a:gradFill>
          <a:ln w="25400">
            <a:noFill/>
          </a:ln>
        </p:spPr>
        <p:txBody>
          <a:bodyPr anchor="ctr"/>
          <a:lstStyle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6391" name="椭圆 11"/>
          <p:cNvSpPr/>
          <p:nvPr/>
        </p:nvSpPr>
        <p:spPr>
          <a:xfrm>
            <a:off x="4913434" y="3316214"/>
            <a:ext cx="466090" cy="392430"/>
          </a:xfrm>
          <a:prstGeom prst="ellipse">
            <a:avLst/>
          </a:prstGeom>
          <a:gradFill rotWithShape="1">
            <a:gsLst>
              <a:gs pos="0">
                <a:srgbClr val="BFBFBF">
                  <a:alpha val="100000"/>
                </a:srgbClr>
              </a:gs>
              <a:gs pos="56999">
                <a:srgbClr val="FFFFFF">
                  <a:alpha val="100000"/>
                </a:srgbClr>
              </a:gs>
              <a:gs pos="100000">
                <a:srgbClr val="FFFFFF">
                  <a:alpha val="100000"/>
                </a:srgbClr>
              </a:gs>
            </a:gsLst>
            <a:path path="rect">
              <a:fillToRect l="50000" t="50000" r="50000" b="50000"/>
            </a:path>
            <a:tileRect/>
          </a:gradFill>
          <a:ln w="25400">
            <a:noFill/>
          </a:ln>
        </p:spPr>
        <p:txBody>
          <a:bodyPr anchor="ctr"/>
          <a:lstStyle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" name="直接连接符 4"/>
          <p:cNvSpPr/>
          <p:nvPr/>
        </p:nvSpPr>
        <p:spPr>
          <a:xfrm>
            <a:off x="5140227" y="-418465"/>
            <a:ext cx="32385" cy="7276465"/>
          </a:xfrm>
          <a:prstGeom prst="line">
            <a:avLst/>
          </a:prstGeom>
          <a:ln w="19050" cap="flat" cmpd="sng">
            <a:solidFill>
              <a:srgbClr val="A5A5A5"/>
            </a:solidFill>
            <a:prstDash val="solid"/>
            <a:bevel/>
            <a:headEnd type="none" w="med" len="med"/>
            <a:tailEnd type="none" w="med" len="med"/>
          </a:ln>
        </p:spPr>
      </p:sp>
      <p:sp>
        <p:nvSpPr>
          <p:cNvPr id="8" name="文本框 7"/>
          <p:cNvSpPr txBox="1"/>
          <p:nvPr/>
        </p:nvSpPr>
        <p:spPr>
          <a:xfrm>
            <a:off x="5407660" y="144145"/>
            <a:ext cx="7070725" cy="1466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职业兴趣：</a:t>
            </a:r>
          </a:p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霍兰德职业兴趣测试： 社会型   技术型</a:t>
            </a:r>
          </a:p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98313" y="4795618"/>
            <a:ext cx="4752340" cy="1893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职业能力：</a:t>
            </a:r>
          </a:p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学习能力  需求文档撰写能力</a:t>
            </a:r>
          </a:p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创新意识  产品原型文件制作</a:t>
            </a:r>
          </a:p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沟通能力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928466" y="1477645"/>
            <a:ext cx="63004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个人特质：</a:t>
            </a:r>
          </a:p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挑战未知   行事有计划性    </a:t>
            </a:r>
            <a:endParaRPr lang="en-US" altLang="zh-CN" sz="2800" b="1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执行</a:t>
            </a: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力</a:t>
            </a:r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强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628543" y="3208948"/>
            <a:ext cx="4572000" cy="1466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职业价值观：</a:t>
            </a:r>
          </a:p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投身于自己热衷的事业</a:t>
            </a:r>
          </a:p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突破自己的天花板</a:t>
            </a:r>
          </a:p>
        </p:txBody>
      </p:sp>
    </p:spTree>
    <p:custDataLst>
      <p:tags r:id="rId1"/>
    </p:custDataLst>
  </p:cSld>
  <p:clrMapOvr>
    <a:masterClrMapping/>
  </p:clrMapOvr>
  <p:transition advTm="14646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89" grpId="0" animBg="1"/>
      <p:bldP spid="16390" grpId="0" animBg="1"/>
      <p:bldP spid="16391" grpId="0" animBg="1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6"/>
          <p:cNvGrpSpPr/>
          <p:nvPr/>
        </p:nvGrpSpPr>
        <p:grpSpPr>
          <a:xfrm>
            <a:off x="3350259" y="950595"/>
            <a:ext cx="4862832" cy="4939665"/>
            <a:chOff x="-72600" y="0"/>
            <a:chExt cx="3860874" cy="3738741"/>
          </a:xfrm>
        </p:grpSpPr>
        <p:sp>
          <p:nvSpPr>
            <p:cNvPr id="5" name="矩形 1"/>
            <p:cNvSpPr/>
            <p:nvPr/>
          </p:nvSpPr>
          <p:spPr>
            <a:xfrm rot="2719360">
              <a:off x="829312" y="829309"/>
              <a:ext cx="2057051" cy="2057051"/>
            </a:xfrm>
            <a:prstGeom prst="rect">
              <a:avLst/>
            </a:prstGeom>
            <a:solidFill>
              <a:srgbClr val="333E50"/>
            </a:solidFill>
            <a:ln w="25400" cap="flat" cmpd="sng">
              <a:solidFill>
                <a:srgbClr val="A5A5A5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 eaLnBrk="1" hangingPunct="1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" name="等腰三角形 2"/>
            <p:cNvSpPr/>
            <p:nvPr/>
          </p:nvSpPr>
          <p:spPr>
            <a:xfrm rot="10800000">
              <a:off x="1473598" y="0"/>
              <a:ext cx="720080" cy="403303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5400" cap="flat" cmpd="sng">
              <a:solidFill>
                <a:srgbClr val="A5A5A5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 eaLnBrk="1" hangingPunct="1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" name="等腰三角形 3"/>
            <p:cNvSpPr/>
            <p:nvPr/>
          </p:nvSpPr>
          <p:spPr>
            <a:xfrm rot="-5400000">
              <a:off x="3226582" y="1690787"/>
              <a:ext cx="720080" cy="403303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5400" cap="flat" cmpd="sng">
              <a:solidFill>
                <a:srgbClr val="A5A5A5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 eaLnBrk="1" hangingPunct="1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" name="等腰三角形 4"/>
            <p:cNvSpPr/>
            <p:nvPr/>
          </p:nvSpPr>
          <p:spPr>
            <a:xfrm rot="5400000">
              <a:off x="-230988" y="1598508"/>
              <a:ext cx="720080" cy="403303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5400" cap="flat" cmpd="sng">
              <a:solidFill>
                <a:srgbClr val="A5A5A5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 eaLnBrk="1" hangingPunct="1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" name="等腰三角形 5"/>
            <p:cNvSpPr/>
            <p:nvPr/>
          </p:nvSpPr>
          <p:spPr>
            <a:xfrm>
              <a:off x="1521998" y="3335438"/>
              <a:ext cx="720080" cy="403303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5400" cap="flat" cmpd="sng">
              <a:solidFill>
                <a:srgbClr val="A5A5A5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 eaLnBrk="1" hangingPunct="1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4654550" y="2700655"/>
            <a:ext cx="2376805" cy="743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自我分析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631055" y="3556635"/>
            <a:ext cx="2484120" cy="613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SWOT</a:t>
            </a:r>
            <a:r>
              <a:rPr lang="zh-CN" altLang="en-US" sz="32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分析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861560" y="304800"/>
            <a:ext cx="1980565" cy="613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Strength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8229600" y="1935480"/>
            <a:ext cx="3169920" cy="613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Opportunities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722495" y="5994400"/>
            <a:ext cx="2575560" cy="613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Weakness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230880" y="2527737"/>
            <a:ext cx="2575560" cy="613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Threat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655320" y="157480"/>
            <a:ext cx="4831080" cy="1402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专业知识   产品策划经验</a:t>
            </a:r>
          </a:p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语言表达能力   学习能力</a:t>
            </a:r>
          </a:p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团队合作精神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6964045" y="5462905"/>
            <a:ext cx="5692775" cy="1402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缺乏项目跟进经验  </a:t>
            </a:r>
          </a:p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未建立对互联网产品的独特见解</a:t>
            </a:r>
          </a:p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英语口头交流能力不足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8305800" y="2540635"/>
            <a:ext cx="4038600" cy="2255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大数据分析时代</a:t>
            </a:r>
          </a:p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互联网</a:t>
            </a:r>
            <a:r>
              <a:rPr lang="en-US" altLang="zh-CN" sz="2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+</a:t>
            </a:r>
          </a:p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产业转型升级</a:t>
            </a:r>
          </a:p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人人都是产品经理时代过去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240824" y="3140235"/>
            <a:ext cx="2407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岗位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有限</a:t>
            </a:r>
            <a:endParaRPr lang="en-US" altLang="zh-CN" sz="280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8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风口转变</a:t>
            </a:r>
            <a:endParaRPr lang="zh-CN" altLang="en-US" sz="28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 advTm="15209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接连接符 3"/>
          <p:cNvSpPr>
            <a:spLocks noChangeShapeType="1"/>
          </p:cNvSpPr>
          <p:nvPr/>
        </p:nvSpPr>
        <p:spPr bwMode="auto">
          <a:xfrm>
            <a:off x="2468473" y="3099170"/>
            <a:ext cx="9787221" cy="45719"/>
          </a:xfrm>
          <a:prstGeom prst="line">
            <a:avLst/>
          </a:prstGeom>
          <a:noFill/>
          <a:ln w="38100">
            <a:solidFill>
              <a:srgbClr val="A5A5A5"/>
            </a:solidFill>
            <a:bevel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" name="TextBox 15"/>
          <p:cNvSpPr>
            <a:spLocks noChangeArrowheads="1"/>
          </p:cNvSpPr>
          <p:nvPr/>
        </p:nvSpPr>
        <p:spPr bwMode="auto">
          <a:xfrm>
            <a:off x="507669" y="2808702"/>
            <a:ext cx="19079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rgbClr val="E36C09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环境分析</a:t>
            </a:r>
            <a:endParaRPr lang="zh-CN" altLang="en-US" sz="3200" b="1" dirty="0">
              <a:solidFill>
                <a:srgbClr val="E36C09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5" name="椭圆 18"/>
          <p:cNvSpPr>
            <a:spLocks noChangeArrowheads="1"/>
          </p:cNvSpPr>
          <p:nvPr/>
        </p:nvSpPr>
        <p:spPr bwMode="auto">
          <a:xfrm>
            <a:off x="3574404" y="2916607"/>
            <a:ext cx="417513" cy="417513"/>
          </a:xfrm>
          <a:prstGeom prst="ellipse">
            <a:avLst/>
          </a:prstGeom>
          <a:gradFill rotWithShape="1">
            <a:gsLst>
              <a:gs pos="0">
                <a:srgbClr val="BFBFBF"/>
              </a:gs>
              <a:gs pos="56999">
                <a:srgbClr val="FFFFFF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</a:gradFill>
          <a:ln w="25400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charset="-122"/>
              <a:sym typeface="宋体" charset="-122"/>
            </a:endParaRPr>
          </a:p>
        </p:txBody>
      </p:sp>
      <p:sp>
        <p:nvSpPr>
          <p:cNvPr id="6" name="椭圆 19"/>
          <p:cNvSpPr>
            <a:spLocks noChangeArrowheads="1"/>
          </p:cNvSpPr>
          <p:nvPr/>
        </p:nvSpPr>
        <p:spPr bwMode="auto">
          <a:xfrm>
            <a:off x="10192881" y="2916607"/>
            <a:ext cx="415925" cy="417513"/>
          </a:xfrm>
          <a:prstGeom prst="ellipse">
            <a:avLst/>
          </a:prstGeom>
          <a:gradFill rotWithShape="1">
            <a:gsLst>
              <a:gs pos="0">
                <a:srgbClr val="BFBFBF"/>
              </a:gs>
              <a:gs pos="56999">
                <a:srgbClr val="FFFFFF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</a:gradFill>
          <a:ln w="25400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charset="-122"/>
              <a:sym typeface="宋体" charset="-122"/>
            </a:endParaRPr>
          </a:p>
        </p:txBody>
      </p:sp>
      <p:sp>
        <p:nvSpPr>
          <p:cNvPr id="7" name="椭圆 20"/>
          <p:cNvSpPr>
            <a:spLocks noChangeArrowheads="1"/>
          </p:cNvSpPr>
          <p:nvPr/>
        </p:nvSpPr>
        <p:spPr bwMode="auto">
          <a:xfrm>
            <a:off x="7795650" y="2916607"/>
            <a:ext cx="415925" cy="417513"/>
          </a:xfrm>
          <a:prstGeom prst="ellipse">
            <a:avLst/>
          </a:prstGeom>
          <a:gradFill rotWithShape="1">
            <a:gsLst>
              <a:gs pos="0">
                <a:srgbClr val="BFBFBF"/>
              </a:gs>
              <a:gs pos="56999">
                <a:srgbClr val="FFFFFF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</a:gradFill>
          <a:ln w="25400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charset="-122"/>
              <a:sym typeface="宋体" charset="-122"/>
            </a:endParaRPr>
          </a:p>
        </p:txBody>
      </p:sp>
      <p:sp>
        <p:nvSpPr>
          <p:cNvPr id="8" name="椭圆 21"/>
          <p:cNvSpPr>
            <a:spLocks noChangeArrowheads="1"/>
          </p:cNvSpPr>
          <p:nvPr/>
        </p:nvSpPr>
        <p:spPr bwMode="auto">
          <a:xfrm>
            <a:off x="5917043" y="2916607"/>
            <a:ext cx="415925" cy="417513"/>
          </a:xfrm>
          <a:prstGeom prst="ellipse">
            <a:avLst/>
          </a:prstGeom>
          <a:gradFill rotWithShape="1">
            <a:gsLst>
              <a:gs pos="0">
                <a:srgbClr val="BFBFBF"/>
              </a:gs>
              <a:gs pos="56999">
                <a:srgbClr val="FFFFFF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</a:gradFill>
          <a:ln w="25400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charset="-122"/>
              <a:sym typeface="宋体" charset="-122"/>
            </a:endParaRPr>
          </a:p>
        </p:txBody>
      </p:sp>
      <p:sp>
        <p:nvSpPr>
          <p:cNvPr id="9" name="直接连接符 24"/>
          <p:cNvSpPr>
            <a:spLocks noChangeShapeType="1"/>
          </p:cNvSpPr>
          <p:nvPr/>
        </p:nvSpPr>
        <p:spPr bwMode="auto">
          <a:xfrm flipH="1">
            <a:off x="3852194" y="805232"/>
            <a:ext cx="1279525" cy="2111375"/>
          </a:xfrm>
          <a:prstGeom prst="line">
            <a:avLst/>
          </a:prstGeom>
          <a:noFill/>
          <a:ln w="38100">
            <a:solidFill>
              <a:srgbClr val="A5A5A5"/>
            </a:solidFill>
            <a:prstDash val="sysDash"/>
            <a:bevel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" name="直接连接符 30"/>
          <p:cNvSpPr>
            <a:spLocks noChangeShapeType="1"/>
          </p:cNvSpPr>
          <p:nvPr/>
        </p:nvSpPr>
        <p:spPr bwMode="auto">
          <a:xfrm flipH="1">
            <a:off x="4524189" y="3334120"/>
            <a:ext cx="1516062" cy="2614612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ash"/>
            <a:bevel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" name="直接连接符 32"/>
          <p:cNvSpPr>
            <a:spLocks noChangeShapeType="1"/>
          </p:cNvSpPr>
          <p:nvPr/>
        </p:nvSpPr>
        <p:spPr bwMode="auto">
          <a:xfrm flipH="1">
            <a:off x="8853031" y="3305545"/>
            <a:ext cx="1527175" cy="2643187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ash"/>
            <a:bevel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" name="TextBox 38"/>
          <p:cNvSpPr>
            <a:spLocks noChangeArrowheads="1"/>
          </p:cNvSpPr>
          <p:nvPr/>
        </p:nvSpPr>
        <p:spPr bwMode="auto">
          <a:xfrm rot="-3485500">
            <a:off x="3244182" y="1341519"/>
            <a:ext cx="20859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  <a:cs typeface="Calibri" pitchFamily="34" charset="0"/>
                <a:sym typeface="Calibri" pitchFamily="34" charset="0"/>
              </a:rPr>
              <a:t>家庭环境</a:t>
            </a:r>
            <a:endParaRPr lang="zh-CN" altLang="en-US" sz="3200" b="1" dirty="0">
              <a:solidFill>
                <a:schemeClr val="accent2"/>
              </a:solidFill>
              <a:latin typeface="微软雅黑" pitchFamily="34" charset="-122"/>
              <a:ea typeface="微软雅黑" pitchFamily="34" charset="-122"/>
              <a:sym typeface="宋体" charset="-122"/>
            </a:endParaRPr>
          </a:p>
        </p:txBody>
      </p:sp>
      <p:sp>
        <p:nvSpPr>
          <p:cNvPr id="14" name="TextBox 39"/>
          <p:cNvSpPr>
            <a:spLocks noChangeArrowheads="1"/>
          </p:cNvSpPr>
          <p:nvPr/>
        </p:nvSpPr>
        <p:spPr bwMode="auto">
          <a:xfrm rot="-3544239">
            <a:off x="4017776" y="4179970"/>
            <a:ext cx="20859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  <a:cs typeface="Calibri" pitchFamily="34" charset="0"/>
                <a:sym typeface="Calibri" pitchFamily="34" charset="0"/>
              </a:rPr>
              <a:t>社会环境</a:t>
            </a:r>
            <a:endParaRPr lang="zh-CN" altLang="en-US" sz="3200" b="1" dirty="0">
              <a:solidFill>
                <a:schemeClr val="accent2"/>
              </a:solidFill>
              <a:latin typeface="微软雅黑" pitchFamily="34" charset="-122"/>
              <a:ea typeface="微软雅黑" pitchFamily="34" charset="-122"/>
              <a:sym typeface="宋体" charset="-122"/>
            </a:endParaRPr>
          </a:p>
        </p:txBody>
      </p:sp>
      <p:sp>
        <p:nvSpPr>
          <p:cNvPr id="15" name="TextBox 40"/>
          <p:cNvSpPr>
            <a:spLocks noChangeArrowheads="1"/>
          </p:cNvSpPr>
          <p:nvPr/>
        </p:nvSpPr>
        <p:spPr bwMode="auto">
          <a:xfrm rot="-3544239">
            <a:off x="8284706" y="4332370"/>
            <a:ext cx="20859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  <a:cs typeface="Calibri" pitchFamily="34" charset="0"/>
                <a:sym typeface="Calibri" pitchFamily="34" charset="0"/>
              </a:rPr>
              <a:t>企业环境</a:t>
            </a:r>
            <a:endParaRPr lang="zh-CN" altLang="en-US" sz="3200" b="1" dirty="0">
              <a:solidFill>
                <a:schemeClr val="accent2"/>
              </a:solidFill>
              <a:latin typeface="微软雅黑" pitchFamily="34" charset="-122"/>
              <a:ea typeface="微软雅黑" pitchFamily="34" charset="-122"/>
              <a:sym typeface="宋体" charset="-122"/>
            </a:endParaRPr>
          </a:p>
        </p:txBody>
      </p:sp>
      <p:sp>
        <p:nvSpPr>
          <p:cNvPr id="16" name="TextBox 41"/>
          <p:cNvSpPr>
            <a:spLocks noChangeArrowheads="1"/>
          </p:cNvSpPr>
          <p:nvPr/>
        </p:nvSpPr>
        <p:spPr bwMode="auto">
          <a:xfrm rot="-3665173">
            <a:off x="7269394" y="1493919"/>
            <a:ext cx="20859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  <a:cs typeface="Calibri" pitchFamily="34" charset="0"/>
                <a:sym typeface="Calibri" pitchFamily="34" charset="0"/>
              </a:rPr>
              <a:t>学校环境</a:t>
            </a:r>
            <a:endParaRPr lang="zh-CN" altLang="en-US" sz="3200" b="1" dirty="0">
              <a:solidFill>
                <a:schemeClr val="accent2"/>
              </a:solidFill>
              <a:latin typeface="微软雅黑" pitchFamily="34" charset="-122"/>
              <a:ea typeface="微软雅黑" pitchFamily="34" charset="-122"/>
              <a:sym typeface="宋体" charset="-122"/>
            </a:endParaRPr>
          </a:p>
        </p:txBody>
      </p:sp>
      <p:sp>
        <p:nvSpPr>
          <p:cNvPr id="17" name="TextBox 42"/>
          <p:cNvSpPr>
            <a:spLocks noChangeArrowheads="1"/>
          </p:cNvSpPr>
          <p:nvPr/>
        </p:nvSpPr>
        <p:spPr bwMode="auto">
          <a:xfrm>
            <a:off x="4698640" y="1474564"/>
            <a:ext cx="288951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宋体" charset="-122"/>
              </a:rPr>
              <a:t>处于一线城市</a:t>
            </a:r>
            <a:endParaRPr lang="en-US" altLang="zh-CN" sz="28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宋体" charset="-122"/>
            </a:endParaRPr>
          </a:p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宋体" charset="-122"/>
              </a:rPr>
              <a:t>收入稳定</a:t>
            </a:r>
            <a:endParaRPr lang="en-US" altLang="zh-CN" sz="28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宋体" charset="-122"/>
            </a:endParaRPr>
          </a:p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宋体" charset="-122"/>
              </a:rPr>
              <a:t>无迫切经济需求</a:t>
            </a:r>
            <a:endParaRPr lang="zh-CN" altLang="en-US" sz="28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宋体" charset="-122"/>
            </a:endParaRPr>
          </a:p>
        </p:txBody>
      </p:sp>
      <p:sp>
        <p:nvSpPr>
          <p:cNvPr id="18" name="TextBox 43"/>
          <p:cNvSpPr>
            <a:spLocks noChangeArrowheads="1"/>
          </p:cNvSpPr>
          <p:nvPr/>
        </p:nvSpPr>
        <p:spPr bwMode="auto">
          <a:xfrm>
            <a:off x="8852880" y="1790368"/>
            <a:ext cx="37167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宋体" charset="-122"/>
              </a:rPr>
              <a:t>外语</a:t>
            </a:r>
            <a:r>
              <a:rPr lang="en-US" altLang="zh-CN" sz="2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宋体" charset="-122"/>
              </a:rPr>
              <a:t>+</a:t>
            </a:r>
            <a:r>
              <a:rPr lang="zh-CN" altLang="en-US" sz="2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宋体" charset="-122"/>
              </a:rPr>
              <a:t>专业</a:t>
            </a:r>
            <a:endParaRPr lang="en-US" altLang="zh-CN" sz="28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宋体" charset="-122"/>
            </a:endParaRPr>
          </a:p>
        </p:txBody>
      </p:sp>
      <p:sp>
        <p:nvSpPr>
          <p:cNvPr id="19" name="TextBox 44"/>
          <p:cNvSpPr>
            <a:spLocks noChangeArrowheads="1"/>
          </p:cNvSpPr>
          <p:nvPr/>
        </p:nvSpPr>
        <p:spPr bwMode="auto">
          <a:xfrm>
            <a:off x="1214653" y="3653718"/>
            <a:ext cx="316628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zh-CN" altLang="en-US" sz="2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宋体" charset="-122"/>
              </a:rPr>
              <a:t>互联网</a:t>
            </a:r>
            <a:r>
              <a:rPr lang="en-US" altLang="zh-CN" sz="2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宋体" charset="-122"/>
              </a:rPr>
              <a:t>+</a:t>
            </a:r>
          </a:p>
          <a:p>
            <a:pPr algn="r"/>
            <a:r>
              <a:rPr lang="zh-CN" altLang="en-US" sz="2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宋体" charset="-122"/>
              </a:rPr>
              <a:t>产业转型升级</a:t>
            </a:r>
            <a:endParaRPr lang="en-US" altLang="zh-CN" sz="28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宋体" charset="-122"/>
            </a:endParaRPr>
          </a:p>
          <a:p>
            <a:pPr algn="r"/>
            <a:r>
              <a:rPr lang="zh-CN" altLang="en-US" sz="2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宋体" charset="-122"/>
              </a:rPr>
              <a:t>大数据分析时代</a:t>
            </a:r>
            <a:endParaRPr lang="en-US" altLang="zh-CN" sz="28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宋体" charset="-122"/>
            </a:endParaRPr>
          </a:p>
          <a:p>
            <a:pPr algn="r"/>
            <a:r>
              <a:rPr lang="zh-CN" altLang="en-US" sz="2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宋体" charset="-122"/>
              </a:rPr>
              <a:t>大众创业万众创新</a:t>
            </a:r>
            <a:endParaRPr lang="zh-CN" altLang="en-US" sz="28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宋体" charset="-122"/>
            </a:endParaRPr>
          </a:p>
        </p:txBody>
      </p:sp>
      <p:sp>
        <p:nvSpPr>
          <p:cNvPr id="20" name="TextBox 45"/>
          <p:cNvSpPr>
            <a:spLocks noChangeArrowheads="1"/>
          </p:cNvSpPr>
          <p:nvPr/>
        </p:nvSpPr>
        <p:spPr bwMode="auto">
          <a:xfrm>
            <a:off x="5663825" y="3960334"/>
            <a:ext cx="305709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zh-CN" altLang="en-US" sz="2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宋体" charset="-122"/>
              </a:rPr>
              <a:t>拓展互联网生态链</a:t>
            </a:r>
            <a:endParaRPr lang="en-US" altLang="zh-CN" sz="28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宋体" charset="-122"/>
            </a:endParaRPr>
          </a:p>
          <a:p>
            <a:pPr algn="r"/>
            <a:r>
              <a:rPr lang="zh-CN" altLang="en-US" sz="2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宋体" charset="-122"/>
              </a:rPr>
              <a:t>数据分析</a:t>
            </a:r>
            <a:endParaRPr lang="en-US" altLang="zh-CN" sz="28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宋体" charset="-122"/>
            </a:endParaRPr>
          </a:p>
          <a:p>
            <a:pPr algn="r"/>
            <a:r>
              <a:rPr lang="zh-CN" altLang="en-US" sz="2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宋体" charset="-122"/>
              </a:rPr>
              <a:t>利益最大化</a:t>
            </a:r>
            <a:endParaRPr lang="zh-CN" altLang="en-US" sz="28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宋体" charset="-122"/>
            </a:endParaRPr>
          </a:p>
        </p:txBody>
      </p:sp>
      <p:sp>
        <p:nvSpPr>
          <p:cNvPr id="25" name="同心圆 1"/>
          <p:cNvSpPr>
            <a:spLocks noChangeArrowheads="1"/>
          </p:cNvSpPr>
          <p:nvPr/>
        </p:nvSpPr>
        <p:spPr bwMode="auto">
          <a:xfrm>
            <a:off x="312670" y="2169136"/>
            <a:ext cx="2159000" cy="1789112"/>
          </a:xfrm>
          <a:custGeom>
            <a:avLst/>
            <a:gdLst>
              <a:gd name="T0" fmla="*/ 1079500 w 21600"/>
              <a:gd name="T1" fmla="*/ 0 h 21600"/>
              <a:gd name="T2" fmla="*/ 316154 w 21600"/>
              <a:gd name="T3" fmla="*/ 261989 h 21600"/>
              <a:gd name="T4" fmla="*/ 0 w 21600"/>
              <a:gd name="T5" fmla="*/ 894556 h 21600"/>
              <a:gd name="T6" fmla="*/ 316154 w 21600"/>
              <a:gd name="T7" fmla="*/ 1527123 h 21600"/>
              <a:gd name="T8" fmla="*/ 1079500 w 21600"/>
              <a:gd name="T9" fmla="*/ 1789112 h 21600"/>
              <a:gd name="T10" fmla="*/ 1842847 w 21600"/>
              <a:gd name="T11" fmla="*/ 1527123 h 21600"/>
              <a:gd name="T12" fmla="*/ 2159000 w 21600"/>
              <a:gd name="T13" fmla="*/ 894556 h 21600"/>
              <a:gd name="T14" fmla="*/ 1842847 w 21600"/>
              <a:gd name="T15" fmla="*/ 26198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832" y="10800"/>
                </a:moveTo>
                <a:cubicBezTo>
                  <a:pt x="832" y="16305"/>
                  <a:pt x="5295" y="20768"/>
                  <a:pt x="10800" y="20768"/>
                </a:cubicBezTo>
                <a:cubicBezTo>
                  <a:pt x="16305" y="20768"/>
                  <a:pt x="20768" y="16305"/>
                  <a:pt x="20768" y="10800"/>
                </a:cubicBezTo>
                <a:cubicBezTo>
                  <a:pt x="20768" y="5295"/>
                  <a:pt x="16305" y="832"/>
                  <a:pt x="10800" y="832"/>
                </a:cubicBezTo>
                <a:cubicBezTo>
                  <a:pt x="5295" y="832"/>
                  <a:pt x="832" y="5295"/>
                  <a:pt x="832" y="10800"/>
                </a:cubicBezTo>
                <a:close/>
              </a:path>
            </a:pathLst>
          </a:custGeom>
          <a:solidFill>
            <a:srgbClr val="A5A5A5"/>
          </a:solidFill>
          <a:ln w="25400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latin typeface="宋体" charset="-122"/>
              <a:sym typeface="宋体" charset="-122"/>
            </a:endParaRPr>
          </a:p>
        </p:txBody>
      </p:sp>
      <p:sp>
        <p:nvSpPr>
          <p:cNvPr id="26" name="直接连接符 32"/>
          <p:cNvSpPr>
            <a:spLocks noChangeShapeType="1"/>
          </p:cNvSpPr>
          <p:nvPr/>
        </p:nvSpPr>
        <p:spPr bwMode="auto">
          <a:xfrm flipH="1">
            <a:off x="7954549" y="537324"/>
            <a:ext cx="1527175" cy="2643187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ash"/>
            <a:bevel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 advTm="6709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9"/>
          <p:cNvSpPr>
            <a:spLocks noChangeArrowheads="1"/>
          </p:cNvSpPr>
          <p:nvPr/>
        </p:nvSpPr>
        <p:spPr bwMode="auto">
          <a:xfrm rot="10800000">
            <a:off x="7331075" y="0"/>
            <a:ext cx="4860925" cy="2066925"/>
          </a:xfrm>
          <a:prstGeom prst="rtTriangle">
            <a:avLst/>
          </a:prstGeom>
          <a:solidFill>
            <a:schemeClr val="bg1"/>
          </a:solidFill>
          <a:ln w="25400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charset="-122"/>
              <a:sym typeface="宋体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39797" y="218365"/>
            <a:ext cx="31116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实现路线</a:t>
            </a:r>
            <a:endParaRPr lang="zh-CN" altLang="en-US" sz="4400" b="1" dirty="0">
              <a:solidFill>
                <a:schemeClr val="accent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0250" y="1742339"/>
            <a:ext cx="108909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zh-CN" alt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腾讯</a:t>
            </a:r>
            <a:r>
              <a:rPr lang="en-US" altLang="zh-CN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网易</a:t>
            </a:r>
            <a:r>
              <a:rPr lang="en-US" altLang="zh-CN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阿里的产品助理</a:t>
            </a:r>
            <a:r>
              <a:rPr 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----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产品专员</a:t>
            </a:r>
            <a:r>
              <a:rPr 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----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数据产品</a:t>
            </a:r>
            <a:endParaRPr lang="en-US" altLang="zh-CN" sz="320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lvl="0"/>
            <a:r>
              <a:rPr lang="zh-CN" alt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经理</a:t>
            </a:r>
            <a:r>
              <a:rPr 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----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高级产品经理</a:t>
            </a:r>
            <a:r>
              <a:rPr 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----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产品总监</a:t>
            </a:r>
            <a:endParaRPr lang="en-US" altLang="zh-CN" sz="320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lvl="0"/>
            <a:endParaRPr lang="zh-CN" altLang="en-US" sz="320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lvl="0">
              <a:buFont typeface="Arial" pitchFamily="34" charset="0"/>
              <a:buChar char="•"/>
            </a:pPr>
            <a:r>
              <a:rPr lang="zh-CN" alt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腾讯</a:t>
            </a:r>
            <a:r>
              <a:rPr 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网易</a:t>
            </a:r>
            <a:r>
              <a:rPr 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阿里移动应用商店</a:t>
            </a:r>
            <a:r>
              <a:rPr 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百度的数据分析师</a:t>
            </a:r>
            <a:r>
              <a:rPr 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----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数据产品经理</a:t>
            </a:r>
            <a:r>
              <a:rPr 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----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高级产品经理</a:t>
            </a:r>
            <a:r>
              <a:rPr 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----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产品总监</a:t>
            </a:r>
            <a:endParaRPr lang="en-US" altLang="zh-CN" sz="320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lvl="0"/>
            <a:endParaRPr lang="zh-CN" altLang="en-US" sz="320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lvl="0">
              <a:buFont typeface="Arial" pitchFamily="34" charset="0"/>
              <a:buChar char="•"/>
            </a:pPr>
            <a:r>
              <a:rPr lang="zh-CN" alt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腾讯</a:t>
            </a:r>
            <a:r>
              <a:rPr 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网易</a:t>
            </a:r>
            <a:r>
              <a:rPr 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阿里移动应用商店</a:t>
            </a:r>
            <a:r>
              <a:rPr 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百度的算法工程师</a:t>
            </a:r>
            <a:r>
              <a:rPr 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----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数据分析师</a:t>
            </a:r>
            <a:r>
              <a:rPr 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----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数据产品经理</a:t>
            </a:r>
            <a:r>
              <a:rPr 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----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高级产品经理</a:t>
            </a:r>
            <a:r>
              <a:rPr 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----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产品总监</a:t>
            </a:r>
            <a:endParaRPr lang="en-US" altLang="zh-CN" sz="320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lvl="0"/>
            <a:endParaRPr lang="zh-CN" altLang="en-US" sz="320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 advTm="1188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9"/>
          <p:cNvSpPr>
            <a:spLocks noChangeArrowheads="1"/>
          </p:cNvSpPr>
          <p:nvPr/>
        </p:nvSpPr>
        <p:spPr bwMode="auto">
          <a:xfrm rot="10800000">
            <a:off x="7331075" y="0"/>
            <a:ext cx="4860925" cy="2066925"/>
          </a:xfrm>
          <a:prstGeom prst="rtTriangle">
            <a:avLst/>
          </a:prstGeom>
          <a:solidFill>
            <a:schemeClr val="bg1"/>
          </a:solidFill>
          <a:ln w="25400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charset="-122"/>
              <a:sym typeface="宋体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29851" y="163772"/>
            <a:ext cx="42990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    计划与评估</a:t>
            </a:r>
            <a:endParaRPr lang="zh-CN" altLang="en-US" sz="4400" b="1" dirty="0">
              <a:solidFill>
                <a:schemeClr val="accent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" name="直接连接符 3"/>
          <p:cNvSpPr>
            <a:spLocks noChangeShapeType="1"/>
          </p:cNvSpPr>
          <p:nvPr/>
        </p:nvSpPr>
        <p:spPr bwMode="auto">
          <a:xfrm>
            <a:off x="2331993" y="3686034"/>
            <a:ext cx="9787221" cy="45719"/>
          </a:xfrm>
          <a:prstGeom prst="line">
            <a:avLst/>
          </a:prstGeom>
          <a:noFill/>
          <a:ln w="38100">
            <a:solidFill>
              <a:srgbClr val="A5A5A5"/>
            </a:solidFill>
            <a:bevel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" name="TextBox 15"/>
          <p:cNvSpPr>
            <a:spLocks noChangeArrowheads="1"/>
          </p:cNvSpPr>
          <p:nvPr/>
        </p:nvSpPr>
        <p:spPr bwMode="auto">
          <a:xfrm>
            <a:off x="371189" y="3395566"/>
            <a:ext cx="19079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rgbClr val="E36C09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大学四年</a:t>
            </a:r>
            <a:endParaRPr lang="zh-CN" altLang="en-US" sz="3200" b="1" dirty="0">
              <a:solidFill>
                <a:srgbClr val="E36C09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26" name="椭圆 18"/>
          <p:cNvSpPr>
            <a:spLocks noChangeArrowheads="1"/>
          </p:cNvSpPr>
          <p:nvPr/>
        </p:nvSpPr>
        <p:spPr bwMode="auto">
          <a:xfrm>
            <a:off x="3437924" y="3503471"/>
            <a:ext cx="417513" cy="417513"/>
          </a:xfrm>
          <a:prstGeom prst="ellipse">
            <a:avLst/>
          </a:prstGeom>
          <a:gradFill rotWithShape="1">
            <a:gsLst>
              <a:gs pos="0">
                <a:srgbClr val="BFBFBF"/>
              </a:gs>
              <a:gs pos="56999">
                <a:srgbClr val="FFFFFF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</a:gradFill>
          <a:ln w="25400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charset="-122"/>
              <a:sym typeface="宋体" charset="-122"/>
            </a:endParaRPr>
          </a:p>
        </p:txBody>
      </p:sp>
      <p:sp>
        <p:nvSpPr>
          <p:cNvPr id="27" name="椭圆 19"/>
          <p:cNvSpPr>
            <a:spLocks noChangeArrowheads="1"/>
          </p:cNvSpPr>
          <p:nvPr/>
        </p:nvSpPr>
        <p:spPr bwMode="auto">
          <a:xfrm>
            <a:off x="10056401" y="3503471"/>
            <a:ext cx="415925" cy="417513"/>
          </a:xfrm>
          <a:prstGeom prst="ellipse">
            <a:avLst/>
          </a:prstGeom>
          <a:gradFill rotWithShape="1">
            <a:gsLst>
              <a:gs pos="0">
                <a:srgbClr val="BFBFBF"/>
              </a:gs>
              <a:gs pos="56999">
                <a:srgbClr val="FFFFFF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</a:gradFill>
          <a:ln w="25400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charset="-122"/>
              <a:sym typeface="宋体" charset="-122"/>
            </a:endParaRPr>
          </a:p>
        </p:txBody>
      </p:sp>
      <p:sp>
        <p:nvSpPr>
          <p:cNvPr id="28" name="椭圆 20"/>
          <p:cNvSpPr>
            <a:spLocks noChangeArrowheads="1"/>
          </p:cNvSpPr>
          <p:nvPr/>
        </p:nvSpPr>
        <p:spPr bwMode="auto">
          <a:xfrm>
            <a:off x="7509042" y="3503471"/>
            <a:ext cx="415925" cy="417513"/>
          </a:xfrm>
          <a:prstGeom prst="ellipse">
            <a:avLst/>
          </a:prstGeom>
          <a:gradFill rotWithShape="1">
            <a:gsLst>
              <a:gs pos="0">
                <a:srgbClr val="BFBFBF"/>
              </a:gs>
              <a:gs pos="56999">
                <a:srgbClr val="FFFFFF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</a:gradFill>
          <a:ln w="25400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charset="-122"/>
              <a:sym typeface="宋体" charset="-122"/>
            </a:endParaRPr>
          </a:p>
        </p:txBody>
      </p:sp>
      <p:sp>
        <p:nvSpPr>
          <p:cNvPr id="29" name="椭圆 21"/>
          <p:cNvSpPr>
            <a:spLocks noChangeArrowheads="1"/>
          </p:cNvSpPr>
          <p:nvPr/>
        </p:nvSpPr>
        <p:spPr bwMode="auto">
          <a:xfrm>
            <a:off x="5780563" y="3503471"/>
            <a:ext cx="415925" cy="417513"/>
          </a:xfrm>
          <a:prstGeom prst="ellipse">
            <a:avLst/>
          </a:prstGeom>
          <a:gradFill rotWithShape="1">
            <a:gsLst>
              <a:gs pos="0">
                <a:srgbClr val="BFBFBF"/>
              </a:gs>
              <a:gs pos="56999">
                <a:srgbClr val="FFFFFF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</a:gradFill>
          <a:ln w="25400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charset="-122"/>
              <a:sym typeface="宋体" charset="-122"/>
            </a:endParaRPr>
          </a:p>
        </p:txBody>
      </p:sp>
      <p:sp>
        <p:nvSpPr>
          <p:cNvPr id="30" name="直接连接符 24"/>
          <p:cNvSpPr>
            <a:spLocks noChangeShapeType="1"/>
          </p:cNvSpPr>
          <p:nvPr/>
        </p:nvSpPr>
        <p:spPr bwMode="auto">
          <a:xfrm flipH="1">
            <a:off x="3715714" y="1392096"/>
            <a:ext cx="1279525" cy="2111375"/>
          </a:xfrm>
          <a:prstGeom prst="line">
            <a:avLst/>
          </a:prstGeom>
          <a:noFill/>
          <a:ln w="38100">
            <a:solidFill>
              <a:srgbClr val="A5A5A5"/>
            </a:solidFill>
            <a:prstDash val="sysDash"/>
            <a:bevel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" name="直接连接符 30"/>
          <p:cNvSpPr>
            <a:spLocks noChangeShapeType="1"/>
          </p:cNvSpPr>
          <p:nvPr/>
        </p:nvSpPr>
        <p:spPr bwMode="auto">
          <a:xfrm flipH="1">
            <a:off x="4387709" y="3920984"/>
            <a:ext cx="1516062" cy="2614612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ash"/>
            <a:bevel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" name="直接连接符 32"/>
          <p:cNvSpPr>
            <a:spLocks noChangeShapeType="1"/>
          </p:cNvSpPr>
          <p:nvPr/>
        </p:nvSpPr>
        <p:spPr bwMode="auto">
          <a:xfrm flipH="1">
            <a:off x="8716551" y="3892409"/>
            <a:ext cx="1527175" cy="2643187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ash"/>
            <a:bevel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" name="TextBox 38"/>
          <p:cNvSpPr>
            <a:spLocks noChangeArrowheads="1"/>
          </p:cNvSpPr>
          <p:nvPr/>
        </p:nvSpPr>
        <p:spPr bwMode="auto">
          <a:xfrm rot="-3485500">
            <a:off x="3285123" y="1669076"/>
            <a:ext cx="20859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  <a:sym typeface="宋体" charset="-122"/>
              </a:rPr>
              <a:t>大一</a:t>
            </a:r>
            <a:endParaRPr lang="zh-CN" altLang="en-US" sz="3200" b="1" dirty="0">
              <a:solidFill>
                <a:schemeClr val="accent2"/>
              </a:solidFill>
              <a:latin typeface="微软雅黑" pitchFamily="34" charset="-122"/>
              <a:ea typeface="微软雅黑" pitchFamily="34" charset="-122"/>
              <a:sym typeface="宋体" charset="-122"/>
            </a:endParaRPr>
          </a:p>
        </p:txBody>
      </p:sp>
      <p:sp>
        <p:nvSpPr>
          <p:cNvPr id="34" name="TextBox 39"/>
          <p:cNvSpPr>
            <a:spLocks noChangeArrowheads="1"/>
          </p:cNvSpPr>
          <p:nvPr/>
        </p:nvSpPr>
        <p:spPr bwMode="auto">
          <a:xfrm rot="-3544239">
            <a:off x="4099660" y="4398341"/>
            <a:ext cx="20859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  <a:cs typeface="Calibri" pitchFamily="34" charset="0"/>
                <a:sym typeface="Calibri" pitchFamily="34" charset="0"/>
              </a:rPr>
              <a:t>大二</a:t>
            </a:r>
            <a:endParaRPr lang="zh-CN" altLang="en-US" sz="3200" b="1" dirty="0">
              <a:solidFill>
                <a:schemeClr val="accent2"/>
              </a:solidFill>
              <a:latin typeface="微软雅黑" pitchFamily="34" charset="-122"/>
              <a:ea typeface="微软雅黑" pitchFamily="34" charset="-122"/>
              <a:sym typeface="宋体" charset="-122"/>
            </a:endParaRPr>
          </a:p>
        </p:txBody>
      </p:sp>
      <p:sp>
        <p:nvSpPr>
          <p:cNvPr id="35" name="TextBox 40"/>
          <p:cNvSpPr>
            <a:spLocks noChangeArrowheads="1"/>
          </p:cNvSpPr>
          <p:nvPr/>
        </p:nvSpPr>
        <p:spPr bwMode="auto">
          <a:xfrm rot="-3544239">
            <a:off x="8366590" y="4509801"/>
            <a:ext cx="20859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  <a:cs typeface="Calibri" pitchFamily="34" charset="0"/>
                <a:sym typeface="Calibri" pitchFamily="34" charset="0"/>
              </a:rPr>
              <a:t>大四</a:t>
            </a:r>
            <a:endParaRPr lang="zh-CN" altLang="en-US" sz="3200" b="1" dirty="0">
              <a:solidFill>
                <a:schemeClr val="accent2"/>
              </a:solidFill>
              <a:latin typeface="微软雅黑" pitchFamily="34" charset="-122"/>
              <a:ea typeface="微软雅黑" pitchFamily="34" charset="-122"/>
              <a:sym typeface="宋体" charset="-122"/>
            </a:endParaRPr>
          </a:p>
        </p:txBody>
      </p:sp>
      <p:sp>
        <p:nvSpPr>
          <p:cNvPr id="36" name="TextBox 41"/>
          <p:cNvSpPr>
            <a:spLocks noChangeArrowheads="1"/>
          </p:cNvSpPr>
          <p:nvPr/>
        </p:nvSpPr>
        <p:spPr bwMode="auto">
          <a:xfrm rot="-3665173">
            <a:off x="7160207" y="1753237"/>
            <a:ext cx="20859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  <a:sym typeface="宋体" charset="-122"/>
              </a:rPr>
              <a:t>大三</a:t>
            </a:r>
            <a:endParaRPr lang="zh-CN" altLang="en-US" sz="3200" b="1" dirty="0">
              <a:solidFill>
                <a:schemeClr val="accent2"/>
              </a:solidFill>
              <a:latin typeface="微软雅黑" pitchFamily="34" charset="-122"/>
              <a:ea typeface="微软雅黑" pitchFamily="34" charset="-122"/>
              <a:sym typeface="宋体" charset="-122"/>
            </a:endParaRPr>
          </a:p>
        </p:txBody>
      </p:sp>
      <p:sp>
        <p:nvSpPr>
          <p:cNvPr id="37" name="TextBox 42"/>
          <p:cNvSpPr>
            <a:spLocks noChangeArrowheads="1"/>
          </p:cNvSpPr>
          <p:nvPr/>
        </p:nvSpPr>
        <p:spPr bwMode="auto">
          <a:xfrm>
            <a:off x="4589456" y="1993189"/>
            <a:ext cx="288951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掌握两门编程语言，培养产品策划能力</a:t>
            </a:r>
            <a:endParaRPr lang="zh-CN" altLang="en-US" sz="28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宋体" charset="-122"/>
            </a:endParaRPr>
          </a:p>
        </p:txBody>
      </p:sp>
      <p:sp>
        <p:nvSpPr>
          <p:cNvPr id="38" name="TextBox 44"/>
          <p:cNvSpPr>
            <a:spLocks noChangeArrowheads="1"/>
          </p:cNvSpPr>
          <p:nvPr/>
        </p:nvSpPr>
        <p:spPr bwMode="auto">
          <a:xfrm>
            <a:off x="0" y="4827436"/>
            <a:ext cx="449011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zh-CN" altLang="en-US" sz="2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掌握基本</a:t>
            </a:r>
            <a:r>
              <a:rPr lang="zh-CN" altLang="en-US" sz="2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的数据处理</a:t>
            </a:r>
            <a:r>
              <a:rPr lang="zh-CN" altLang="en-US" sz="2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能力</a:t>
            </a:r>
            <a:endParaRPr lang="en-US" altLang="zh-CN" sz="28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algn="r"/>
            <a:r>
              <a:rPr lang="zh-CN" altLang="en-US" sz="2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熟悉各移动端产品运作</a:t>
            </a:r>
            <a:endParaRPr lang="zh-CN" altLang="en-US" sz="28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宋体" charset="-122"/>
            </a:endParaRPr>
          </a:p>
        </p:txBody>
      </p:sp>
      <p:sp>
        <p:nvSpPr>
          <p:cNvPr id="39" name="TextBox 45"/>
          <p:cNvSpPr>
            <a:spLocks noChangeArrowheads="1"/>
          </p:cNvSpPr>
          <p:nvPr/>
        </p:nvSpPr>
        <p:spPr bwMode="auto">
          <a:xfrm>
            <a:off x="5622881" y="4861102"/>
            <a:ext cx="305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zh-CN" altLang="en-US" sz="2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具备竞聘产品专员的核心竞争力</a:t>
            </a:r>
            <a:endParaRPr lang="zh-CN" altLang="en-US" sz="28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宋体" charset="-122"/>
            </a:endParaRPr>
          </a:p>
        </p:txBody>
      </p:sp>
      <p:sp>
        <p:nvSpPr>
          <p:cNvPr id="40" name="同心圆 1"/>
          <p:cNvSpPr>
            <a:spLocks noChangeArrowheads="1"/>
          </p:cNvSpPr>
          <p:nvPr/>
        </p:nvSpPr>
        <p:spPr bwMode="auto">
          <a:xfrm>
            <a:off x="176190" y="2756000"/>
            <a:ext cx="2159000" cy="1789112"/>
          </a:xfrm>
          <a:custGeom>
            <a:avLst/>
            <a:gdLst>
              <a:gd name="T0" fmla="*/ 1079500 w 21600"/>
              <a:gd name="T1" fmla="*/ 0 h 21600"/>
              <a:gd name="T2" fmla="*/ 316154 w 21600"/>
              <a:gd name="T3" fmla="*/ 261989 h 21600"/>
              <a:gd name="T4" fmla="*/ 0 w 21600"/>
              <a:gd name="T5" fmla="*/ 894556 h 21600"/>
              <a:gd name="T6" fmla="*/ 316154 w 21600"/>
              <a:gd name="T7" fmla="*/ 1527123 h 21600"/>
              <a:gd name="T8" fmla="*/ 1079500 w 21600"/>
              <a:gd name="T9" fmla="*/ 1789112 h 21600"/>
              <a:gd name="T10" fmla="*/ 1842847 w 21600"/>
              <a:gd name="T11" fmla="*/ 1527123 h 21600"/>
              <a:gd name="T12" fmla="*/ 2159000 w 21600"/>
              <a:gd name="T13" fmla="*/ 894556 h 21600"/>
              <a:gd name="T14" fmla="*/ 1842847 w 21600"/>
              <a:gd name="T15" fmla="*/ 26198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832" y="10800"/>
                </a:moveTo>
                <a:cubicBezTo>
                  <a:pt x="832" y="16305"/>
                  <a:pt x="5295" y="20768"/>
                  <a:pt x="10800" y="20768"/>
                </a:cubicBezTo>
                <a:cubicBezTo>
                  <a:pt x="16305" y="20768"/>
                  <a:pt x="20768" y="16305"/>
                  <a:pt x="20768" y="10800"/>
                </a:cubicBezTo>
                <a:cubicBezTo>
                  <a:pt x="20768" y="5295"/>
                  <a:pt x="16305" y="832"/>
                  <a:pt x="10800" y="832"/>
                </a:cubicBezTo>
                <a:cubicBezTo>
                  <a:pt x="5295" y="832"/>
                  <a:pt x="832" y="5295"/>
                  <a:pt x="832" y="10800"/>
                </a:cubicBezTo>
                <a:close/>
              </a:path>
            </a:pathLst>
          </a:custGeom>
          <a:solidFill>
            <a:srgbClr val="A5A5A5"/>
          </a:solidFill>
          <a:ln w="25400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latin typeface="宋体" charset="-122"/>
              <a:sym typeface="宋体" charset="-122"/>
            </a:endParaRPr>
          </a:p>
        </p:txBody>
      </p:sp>
      <p:sp>
        <p:nvSpPr>
          <p:cNvPr id="41" name="直接连接符 32"/>
          <p:cNvSpPr>
            <a:spLocks noChangeShapeType="1"/>
          </p:cNvSpPr>
          <p:nvPr/>
        </p:nvSpPr>
        <p:spPr bwMode="auto">
          <a:xfrm flipH="1">
            <a:off x="7667941" y="1124188"/>
            <a:ext cx="1527175" cy="2643187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ash"/>
            <a:bevel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" name="TextBox 41"/>
          <p:cNvSpPr txBox="1"/>
          <p:nvPr/>
        </p:nvSpPr>
        <p:spPr>
          <a:xfrm>
            <a:off x="8447963" y="2374710"/>
            <a:ext cx="38486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产品助理类岗位实习</a:t>
            </a:r>
            <a:endParaRPr lang="en-US" altLang="zh-CN" sz="28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增强数据分析处理能力</a:t>
            </a:r>
            <a:endParaRPr lang="zh-CN" altLang="en-US" sz="28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6"/>
          <p:cNvGrpSpPr/>
          <p:nvPr/>
        </p:nvGrpSpPr>
        <p:grpSpPr>
          <a:xfrm>
            <a:off x="3350259" y="950595"/>
            <a:ext cx="4862832" cy="4939665"/>
            <a:chOff x="-72600" y="0"/>
            <a:chExt cx="3860874" cy="3738741"/>
          </a:xfrm>
        </p:grpSpPr>
        <p:sp>
          <p:nvSpPr>
            <p:cNvPr id="5" name="矩形 1"/>
            <p:cNvSpPr/>
            <p:nvPr/>
          </p:nvSpPr>
          <p:spPr>
            <a:xfrm rot="2719360">
              <a:off x="829312" y="829309"/>
              <a:ext cx="2057051" cy="2057051"/>
            </a:xfrm>
            <a:prstGeom prst="rect">
              <a:avLst/>
            </a:prstGeom>
            <a:solidFill>
              <a:srgbClr val="333E50"/>
            </a:solidFill>
            <a:ln w="25400" cap="flat" cmpd="sng">
              <a:solidFill>
                <a:srgbClr val="A5A5A5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 eaLnBrk="1" hangingPunct="1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" name="等腰三角形 2"/>
            <p:cNvSpPr/>
            <p:nvPr/>
          </p:nvSpPr>
          <p:spPr>
            <a:xfrm rot="10800000">
              <a:off x="1473598" y="0"/>
              <a:ext cx="720080" cy="403303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5400" cap="flat" cmpd="sng">
              <a:solidFill>
                <a:srgbClr val="A5A5A5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 eaLnBrk="1" hangingPunct="1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" name="等腰三角形 3"/>
            <p:cNvSpPr/>
            <p:nvPr/>
          </p:nvSpPr>
          <p:spPr>
            <a:xfrm rot="-5400000">
              <a:off x="3226582" y="1690787"/>
              <a:ext cx="720080" cy="403303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5400" cap="flat" cmpd="sng">
              <a:solidFill>
                <a:srgbClr val="A5A5A5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 eaLnBrk="1" hangingPunct="1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" name="等腰三角形 4"/>
            <p:cNvSpPr/>
            <p:nvPr/>
          </p:nvSpPr>
          <p:spPr>
            <a:xfrm rot="5400000">
              <a:off x="-230988" y="1598508"/>
              <a:ext cx="720080" cy="403303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5400" cap="flat" cmpd="sng">
              <a:solidFill>
                <a:srgbClr val="A5A5A5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 eaLnBrk="1" hangingPunct="1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" name="等腰三角形 5"/>
            <p:cNvSpPr/>
            <p:nvPr/>
          </p:nvSpPr>
          <p:spPr>
            <a:xfrm>
              <a:off x="1521998" y="3335438"/>
              <a:ext cx="720080" cy="403303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5400" cap="flat" cmpd="sng">
              <a:solidFill>
                <a:srgbClr val="A5A5A5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 eaLnBrk="1" hangingPunct="1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4326998" y="2959967"/>
            <a:ext cx="23768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    评估</a:t>
            </a:r>
            <a:endParaRPr lang="zh-CN" altLang="en-US" sz="4800" b="1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551375" y="291152"/>
            <a:ext cx="19805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职业目标</a:t>
            </a:r>
            <a:endParaRPr lang="zh-CN" altLang="en-US" sz="3200" b="1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297839" y="2645164"/>
            <a:ext cx="3169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职业路径</a:t>
            </a:r>
            <a:endParaRPr lang="en-US" altLang="zh-CN" sz="3200" b="1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589731" y="5967104"/>
            <a:ext cx="2575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实施策略</a:t>
            </a:r>
            <a:endParaRPr lang="zh-CN" altLang="en-US" sz="3200" b="1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230880" y="2527737"/>
            <a:ext cx="2575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评估周期</a:t>
            </a:r>
            <a:endParaRPr lang="en-US" altLang="zh-CN" sz="3200" b="1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059834" y="321253"/>
            <a:ext cx="4831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兴趣</a:t>
            </a:r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&amp;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能力</a:t>
            </a:r>
            <a:endParaRPr lang="zh-CN" altLang="en-US" sz="28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308156" y="6036111"/>
            <a:ext cx="5692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实际情况</a:t>
            </a:r>
            <a:endParaRPr lang="zh-CN" altLang="en-US" sz="28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333095" y="3755286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职聘市场</a:t>
            </a:r>
            <a:endParaRPr lang="zh-CN" altLang="en-US" sz="28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268120" y="3495076"/>
            <a:ext cx="2407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每月</a:t>
            </a:r>
            <a:r>
              <a:rPr lang="en-US" altLang="zh-CN" sz="28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每年</a:t>
            </a:r>
            <a:endParaRPr lang="zh-CN" altLang="en-US" sz="28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48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26.3|21.8|36.1|4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21.3|22.6|1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3.8|6.3|10.3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346</Words>
  <Application>WPS 演示</Application>
  <PresentationFormat>自定义</PresentationFormat>
  <Paragraphs>91</Paragraphs>
  <Slides>11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23</cp:revision>
  <dcterms:created xsi:type="dcterms:W3CDTF">2017-04-30T11:56:05Z</dcterms:created>
  <dcterms:modified xsi:type="dcterms:W3CDTF">2017-05-01T09:28:40Z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2052-10.1.0.6029</vt:lpwstr>
  </property>
</Properties>
</file>