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62" r:id="rId3"/>
    <p:sldId id="264" r:id="rId4"/>
    <p:sldId id="292" r:id="rId5"/>
    <p:sldId id="265" r:id="rId6"/>
    <p:sldId id="267" r:id="rId7"/>
    <p:sldId id="272" r:id="rId8"/>
    <p:sldId id="293" r:id="rId9"/>
    <p:sldId id="294" r:id="rId10"/>
    <p:sldId id="295" r:id="rId11"/>
    <p:sldId id="279" r:id="rId12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CAF2"/>
    <a:srgbClr val="F23C00"/>
    <a:srgbClr val="E73A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0"/>
    <p:restoredTop sz="94715"/>
  </p:normalViewPr>
  <p:slideViewPr>
    <p:cSldViewPr snapToGrid="0" snapToObjects="1">
      <p:cViewPr>
        <p:scale>
          <a:sx n="97" d="100"/>
          <a:sy n="97" d="100"/>
        </p:scale>
        <p:origin x="-1266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33741"/>
            <a:ext cx="12192000" cy="597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6120883"/>
            <a:ext cx="12192000" cy="597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6146" y1="90938" x2="66146" y2="90938"/>
                        <a14:foregroundMark x1="73333" y1="88750" x2="83229" y2="88750"/>
                        <a14:foregroundMark x1="74271" y1="67344" x2="93958" y2="67188"/>
                        <a14:foregroundMark x1="75104" y1="52188" x2="93750" y2="51563"/>
                        <a14:foregroundMark x1="73125" y1="32031" x2="95833" y2="33594"/>
                        <a14:foregroundMark x1="76771" y1="17500" x2="95729" y2="16094"/>
                        <a14:foregroundMark x1="74583" y1="3750" x2="92396" y2="6094"/>
                        <a14:foregroundMark x1="64896" y1="11250" x2="59271" y2="28125"/>
                        <a14:foregroundMark x1="72604" y1="79844" x2="98021" y2="78438"/>
                        <a14:foregroundMark x1="72604" y1="77969" x2="96146" y2="77344"/>
                        <a14:foregroundMark x1="74375" y1="93906" x2="94479" y2="94063"/>
                        <a14:foregroundMark x1="65208" y1="87500" x2="59792" y2="96719"/>
                        <a14:foregroundMark x1="69792" y1="43750" x2="96458" y2="43438"/>
                        <a14:foregroundMark x1="66250" y1="23594" x2="58438" y2="43906"/>
                        <a14:foregroundMark x1="59792" y1="15625" x2="58021" y2="22344"/>
                        <a14:backgroundMark x1="31771" y1="50781" x2="31771" y2="50781"/>
                        <a14:backgroundMark x1="5208" y1="14688" x2="45938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255" t="7813" b="7813"/>
          <a:stretch>
            <a:fillRect/>
          </a:stretch>
        </p:blipFill>
        <p:spPr>
          <a:xfrm>
            <a:off x="6736702" y="0"/>
            <a:ext cx="5455298" cy="6858000"/>
          </a:xfrm>
          <a:prstGeom prst="rect">
            <a:avLst/>
          </a:prstGeom>
          <a:effectLst>
            <a:outerShdw blurRad="190500" sx="98000" sy="98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33741"/>
            <a:ext cx="12192000" cy="597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6120883"/>
            <a:ext cx="12192000" cy="597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9620" l="0" r="100000">
                        <a14:foregroundMark x1="21563" y1="51992" x2="83229" y2="71917"/>
                        <a14:foregroundMark x1="55729" y1="41935" x2="56354" y2="95446"/>
                        <a14:foregroundMark x1="51563" y1="39089" x2="53229" y2="87856"/>
                        <a14:foregroundMark x1="65313" y1="40417" x2="66458" y2="99620"/>
                        <a14:foregroundMark x1="72396" y1="37951" x2="74063" y2="90323"/>
                        <a14:foregroundMark x1="86458" y1="38710" x2="87813" y2="97913"/>
                        <a14:foregroundMark x1="98542" y1="38330" x2="97396" y2="84250"/>
                        <a14:foregroundMark x1="59583" y1="32068" x2="60000" y2="63567"/>
                        <a14:foregroundMark x1="48854" y1="70019" x2="48542" y2="94497"/>
                        <a14:foregroundMark x1="35938" y1="35104" x2="37083" y2="81214"/>
                        <a14:foregroundMark x1="25208" y1="72865" x2="28333" y2="39658"/>
                        <a14:foregroundMark x1="28958" y1="72296" x2="27813" y2="79696"/>
                        <a14:foregroundMark x1="23229" y1="73624" x2="24375" y2="80266"/>
                        <a14:foregroundMark x1="11979" y1="40417" x2="11354" y2="74953"/>
                        <a14:foregroundMark x1="15417" y1="40797" x2="16042" y2="79696"/>
                        <a14:foregroundMark x1="12708" y1="90702" x2="27083" y2="91271"/>
                        <a14:foregroundMark x1="49792" y1="36053" x2="59375" y2="36622"/>
                        <a14:backgroundMark x1="62500" y1="10436" x2="62500" y2="10436"/>
                        <a14:backgroundMark x1="19583" y1="9488" x2="82500" y2="4554"/>
                        <a14:backgroundMark x1="56771" y1="14801" x2="3646" y2="4175"/>
                        <a14:backgroundMark x1="5625" y1="14042" x2="15417" y2="11385"/>
                        <a14:backgroundMark x1="68229" y1="11006" x2="92188" y2="9867"/>
                        <a14:backgroundMark x1="95938" y1="7780" x2="95208" y2="1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12192000" cy="66929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4012163"/>
            <a:ext cx="12192000" cy="2313992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120883"/>
            <a:ext cx="12192000" cy="597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133741"/>
            <a:ext cx="12192000" cy="2021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14504" y="436033"/>
            <a:ext cx="4868117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0" y="436032"/>
            <a:ext cx="214504" cy="5295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/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/>
            </a:lvl1pPr>
          </a:lstStyle>
          <a:p>
            <a:r>
              <a:rPr kumimoji="1" lang="en-US" altLang="zh-CN" sz="1600" b="1" dirty="0" smtClean="0"/>
              <a:t>LOGO&amp;PIC</a:t>
            </a:r>
            <a:r>
              <a:rPr kumimoji="1" lang="zh-CN" altLang="en-US" sz="1600" b="1" dirty="0" smtClean="0"/>
              <a:t> </a:t>
            </a:r>
            <a:r>
              <a:rPr kumimoji="1" lang="en-US" altLang="zh-CN" sz="1600" b="1" dirty="0" smtClean="0"/>
              <a:t>HERE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标注</a:t>
            </a:r>
            <a:endParaRPr lang="zh-CN" altLang="en-US" sz="18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字体使用 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行距</a:t>
            </a:r>
            <a:endParaRPr lang="en-US" altLang="zh-CN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背景图片出处</a:t>
            </a:r>
          </a:p>
          <a:p>
            <a:pPr defTabSz="60896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声明</a:t>
            </a:r>
            <a:endParaRPr lang="en-US" altLang="zh-CN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英文 </a:t>
            </a:r>
            <a:r>
              <a:rPr lang="en-US" altLang="zh-CN" sz="14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Century Gothic</a:t>
            </a: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中文 微软雅黑</a:t>
            </a:r>
            <a:endParaRPr lang="en-US" altLang="zh-CN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正文 </a:t>
            </a:r>
            <a:r>
              <a:rPr lang="en-US" altLang="zh-CN" sz="1400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1.3</a:t>
            </a: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en-US" altLang="zh-CN" sz="1400" dirty="0" err="1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pixabay.com</a:t>
            </a:r>
            <a:endParaRPr lang="zh-CN" altLang="en-US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algn="l" defTabSz="6089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不得被全部或部分的复制、传播、销售，否则将承担法律责任。</a:t>
            </a: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 smtClean="0">
                <a:solidFill>
                  <a:prstClr val="white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prstClr val="white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8965"/>
            <a:r>
              <a:rPr kumimoji="1" lang="zh-CN" altLang="en-US" sz="1335" dirty="0" smtClean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点击</a:t>
            </a:r>
            <a:r>
              <a:rPr kumimoji="1" lang="en-US" altLang="zh-CN" sz="1335" dirty="0" smtClean="0">
                <a:solidFill>
                  <a:srgbClr val="000000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dirty="0" smtClean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获取更多优质模板（放映模式）</a:t>
            </a:r>
            <a:endParaRPr kumimoji="1" lang="zh-CN" altLang="en-US" sz="1335" dirty="0">
              <a:solidFill>
                <a:srgbClr val="000000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42240" y="4498975"/>
            <a:ext cx="123164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广外心理健康教育与咨询中心简介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5575" y="207010"/>
            <a:ext cx="11880850" cy="6327775"/>
            <a:chOff x="245" y="326"/>
            <a:chExt cx="18710" cy="9965"/>
          </a:xfrm>
        </p:grpSpPr>
        <p:pic>
          <p:nvPicPr>
            <p:cNvPr id="2" name="图片 1" descr="微信图片_201711211636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" y="326"/>
              <a:ext cx="18710" cy="9822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6174" y="9275"/>
              <a:ext cx="2781" cy="10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/>
            </a:p>
            <a:p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573780" y="5486400"/>
            <a:ext cx="5164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ln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请选择绿色方块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9" t="40333" r="1256" b="18735"/>
          <a:stretch>
            <a:fillRect/>
          </a:stretch>
        </p:blipFill>
        <p:spPr>
          <a:xfrm>
            <a:off x="0" y="1145894"/>
            <a:ext cx="12192000" cy="278481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1145894"/>
            <a:ext cx="12192000" cy="278481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6" name="直线连接符 35"/>
          <p:cNvCxnSpPr/>
          <p:nvPr/>
        </p:nvCxnSpPr>
        <p:spPr>
          <a:xfrm>
            <a:off x="558800" y="4380505"/>
            <a:ext cx="1739900" cy="0"/>
          </a:xfrm>
          <a:prstGeom prst="line">
            <a:avLst/>
          </a:prstGeom>
          <a:ln w="1270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连接符 37"/>
          <p:cNvCxnSpPr/>
          <p:nvPr/>
        </p:nvCxnSpPr>
        <p:spPr>
          <a:xfrm>
            <a:off x="5081270" y="4381446"/>
            <a:ext cx="1739900" cy="0"/>
          </a:xfrm>
          <a:prstGeom prst="line">
            <a:avLst/>
          </a:prstGeom>
          <a:ln w="1270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2334266" y="4180450"/>
            <a:ext cx="272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请关注我们的公众号哦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74200" y="1572555"/>
            <a:ext cx="9984154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lnSpc>
                <a:spcPct val="130000"/>
              </a:lnSpc>
            </a:pPr>
            <a:endParaRPr lang="zh-CN" altLang="en-US" sz="3200" b="1" dirty="0">
              <a:solidFill>
                <a:schemeClr val="bg1"/>
              </a:solidFill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93725" y="1214755"/>
            <a:ext cx="7493000" cy="2651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72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感谢你的观看！</a:t>
            </a:r>
          </a:p>
          <a:p>
            <a:pPr defTabSz="608965">
              <a:lnSpc>
                <a:spcPct val="13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                </a:t>
            </a:r>
          </a:p>
          <a:p>
            <a:pPr defTabSz="608965">
              <a:lnSpc>
                <a:spcPct val="13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                    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更多惊喜请扫码关注吧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0686562" y="2769207"/>
            <a:ext cx="904986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7200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”</a:t>
            </a:r>
            <a:endParaRPr lang="zh-CN" altLang="en-US" sz="72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2765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165" y="2165985"/>
            <a:ext cx="3688080" cy="36880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sz="2400" dirty="0"/>
              <a:t>WELCOME HERE!</a:t>
            </a:r>
          </a:p>
        </p:txBody>
      </p:sp>
      <p:sp>
        <p:nvSpPr>
          <p:cNvPr id="5" name="文本框 8"/>
          <p:cNvSpPr txBox="1"/>
          <p:nvPr/>
        </p:nvSpPr>
        <p:spPr>
          <a:xfrm>
            <a:off x="4688205" y="3609340"/>
            <a:ext cx="6856730" cy="204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职能简介：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广外心理健康教育与咨询中心隶属广外学生处，致力于为广外师生提供心          理方面的支持和帮助。当你有困惑时，请想起我们，我们愿意用心聆听你的声音！</a:t>
            </a: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助理</a:t>
            </a:r>
            <a:r>
              <a:rPr lang="zh-CN" altLang="en-US" sz="14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日常工作</a:t>
            </a:r>
            <a:r>
              <a:rPr lang="zh-CN" altLang="en-US" sz="14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确认咨询，接待同学、整理资料、制作表格。</a:t>
            </a: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其他活动：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组织新生心理测评、新生访谈、心理委员培训会、举办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525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心理活动月等。</a:t>
            </a:r>
          </a:p>
          <a:p>
            <a:pPr>
              <a:lnSpc>
                <a:spcPct val="130000"/>
              </a:lnSpc>
            </a:pPr>
            <a:r>
              <a:rPr lang="zh-CN" altLang="en-US" sz="14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部门职能：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宣策部、秘书部。</a:t>
            </a:r>
          </a:p>
        </p:txBody>
      </p:sp>
      <p:sp>
        <p:nvSpPr>
          <p:cNvPr id="6" name="矩形 5"/>
          <p:cNvSpPr/>
          <p:nvPr/>
        </p:nvSpPr>
        <p:spPr>
          <a:xfrm>
            <a:off x="5940506" y="3040105"/>
            <a:ext cx="792480" cy="57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1"/>
                </a:solidFill>
                <a:ea typeface="微软雅黑" panose="020B0503020204020204" charset="-122"/>
              </a:rPr>
              <a:t>北校</a:t>
            </a:r>
          </a:p>
        </p:txBody>
      </p:sp>
      <p:pic>
        <p:nvPicPr>
          <p:cNvPr id="8" name="图片 7" descr="C:\Users\angel\Desktop\微信图片_20171121152449.jpg微信图片_20171121152449"/>
          <p:cNvPicPr>
            <a:picLocks noChangeAspect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>
          <a:xfrm>
            <a:off x="4505960" y="533400"/>
            <a:ext cx="3340100" cy="2506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矩形 9"/>
          <p:cNvSpPr/>
          <p:nvPr/>
        </p:nvSpPr>
        <p:spPr>
          <a:xfrm>
            <a:off x="9445071" y="3040105"/>
            <a:ext cx="792480" cy="57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ea typeface="微软雅黑" panose="020B0503020204020204" charset="-122"/>
              </a:rPr>
              <a:t>南校</a:t>
            </a:r>
          </a:p>
        </p:txBody>
      </p:sp>
      <p:pic>
        <p:nvPicPr>
          <p:cNvPr id="11" name="图片 10" descr="C:\Users\angel\Desktop\微信图片_20171121145015.jpg微信图片_201711211450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72475" y="545465"/>
            <a:ext cx="3309620" cy="2484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 descr="C:\Users\angel\Desktop\北校图.jpg北校图"/>
          <p:cNvPicPr>
            <a:picLocks noChangeAspect="1"/>
          </p:cNvPicPr>
          <p:nvPr/>
        </p:nvPicPr>
        <p:blipFill>
          <a:blip r:embed="rId4">
            <a:clrChange>
              <a:clrFrom>
                <a:srgbClr val="888A87">
                  <a:alpha val="100000"/>
                </a:srgbClr>
              </a:clrFrom>
              <a:clrTo>
                <a:srgbClr val="888A87">
                  <a:alpha val="100000"/>
                  <a:alpha val="0"/>
                </a:srgbClr>
              </a:clrTo>
            </a:clrChange>
            <a:lum bright="36000"/>
          </a:blip>
          <a:srcRect l="12193" r="21494" b="1542"/>
          <a:stretch>
            <a:fillRect/>
          </a:stretch>
        </p:blipFill>
        <p:spPr>
          <a:xfrm>
            <a:off x="924560" y="3794125"/>
            <a:ext cx="2621280" cy="21888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云形标注 6"/>
          <p:cNvSpPr/>
          <p:nvPr/>
        </p:nvSpPr>
        <p:spPr>
          <a:xfrm>
            <a:off x="1008269" y="1242818"/>
            <a:ext cx="3182529" cy="2132294"/>
          </a:xfrm>
          <a:prstGeom prst="cloudCallout">
            <a:avLst>
              <a:gd name="adj1" fmla="val -14969"/>
              <a:gd name="adj2" fmla="val 73877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 rot="21166126">
            <a:off x="1541123" y="1719275"/>
            <a:ext cx="2214880" cy="891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4000" b="1" dirty="0">
                <a:solidFill>
                  <a:schemeClr val="accent1"/>
                </a:solidFill>
                <a:ea typeface="微软雅黑" panose="020B0503020204020204" charset="-122"/>
              </a:rPr>
              <a:t>中心简介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49225" y="281940"/>
            <a:ext cx="2717165" cy="529590"/>
          </a:xfrm>
        </p:spPr>
        <p:txBody>
          <a:bodyPr/>
          <a:lstStyle/>
          <a:p>
            <a:r>
              <a:rPr kumimoji="1" lang="en-US" dirty="0">
                <a:sym typeface="+mn-ea"/>
              </a:rPr>
              <a:t>WELCOME HERE!</a:t>
            </a:r>
            <a:endParaRPr kumimoji="1"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31800" y="732790"/>
            <a:ext cx="838200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8965">
              <a:lnSpc>
                <a:spcPct val="130000"/>
              </a:lnSpc>
            </a:pPr>
            <a:r>
              <a:rPr lang="zh-CN" sz="2400" b="1" dirty="0">
                <a:solidFill>
                  <a:schemeClr val="accent1"/>
                </a:solidFill>
                <a:ea typeface="微软雅黑" panose="020B0503020204020204" charset="-122"/>
              </a:rPr>
              <a:t>北校     </a:t>
            </a:r>
          </a:p>
        </p:txBody>
      </p:sp>
      <p:pic>
        <p:nvPicPr>
          <p:cNvPr id="17" name="图片 16" descr="微信图片_201711211537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720" y="680720"/>
            <a:ext cx="7228205" cy="5422900"/>
          </a:xfrm>
          <a:prstGeom prst="rect">
            <a:avLst/>
          </a:prstGeom>
        </p:spPr>
      </p:pic>
      <p:pic>
        <p:nvPicPr>
          <p:cNvPr id="21" name="图片 20" descr="微信图片_201711211537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335" y="678180"/>
            <a:ext cx="6651625" cy="5269865"/>
          </a:xfrm>
          <a:prstGeom prst="rect">
            <a:avLst/>
          </a:prstGeom>
        </p:spPr>
      </p:pic>
      <p:pic>
        <p:nvPicPr>
          <p:cNvPr id="18" name="图片 17" descr="微信图片_201711211537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270" y="662940"/>
            <a:ext cx="7273925" cy="5455285"/>
          </a:xfrm>
          <a:prstGeom prst="rect">
            <a:avLst/>
          </a:prstGeom>
        </p:spPr>
      </p:pic>
      <p:pic>
        <p:nvPicPr>
          <p:cNvPr id="19" name="图片 18" descr="微信图片_201711211537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4720" y="680720"/>
            <a:ext cx="7435215" cy="5411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dirty="0">
                <a:sym typeface="+mn-ea"/>
              </a:rPr>
              <a:t>WELCOME HERE!</a:t>
            </a:r>
            <a:endParaRPr kumimoji="1"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18851" y="839963"/>
            <a:ext cx="792480" cy="57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2"/>
                </a:solidFill>
                <a:ea typeface="微软雅黑" panose="020B0503020204020204" charset="-122"/>
              </a:rPr>
              <a:t>南校</a:t>
            </a:r>
            <a:endParaRPr lang="en-US" altLang="zh-CN" sz="2400" b="1" dirty="0">
              <a:solidFill>
                <a:schemeClr val="accent2"/>
              </a:solidFill>
              <a:ea typeface="微软雅黑" panose="020B0503020204020204" charset="-122"/>
            </a:endParaRPr>
          </a:p>
        </p:txBody>
      </p:sp>
      <p:pic>
        <p:nvPicPr>
          <p:cNvPr id="3" name="图片 2" descr="微信图片_201711211450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365" y="1142365"/>
            <a:ext cx="6096635" cy="4572635"/>
          </a:xfrm>
          <a:prstGeom prst="rect">
            <a:avLst/>
          </a:prstGeom>
        </p:spPr>
      </p:pic>
      <p:pic>
        <p:nvPicPr>
          <p:cNvPr id="14" name="图片 13" descr="微信图片_20171121154738"/>
          <p:cNvPicPr>
            <a:picLocks noChangeAspect="1"/>
          </p:cNvPicPr>
          <p:nvPr/>
        </p:nvPicPr>
        <p:blipFill>
          <a:blip r:embed="rId3"/>
          <a:srcRect t="14634" b="19324"/>
          <a:stretch>
            <a:fillRect/>
          </a:stretch>
        </p:blipFill>
        <p:spPr>
          <a:xfrm>
            <a:off x="6705972" y="161168"/>
            <a:ext cx="5294630" cy="5933440"/>
          </a:xfrm>
          <a:prstGeom prst="rect">
            <a:avLst/>
          </a:prstGeom>
        </p:spPr>
      </p:pic>
      <p:pic>
        <p:nvPicPr>
          <p:cNvPr id="7" name="图片 6" descr="微信图片_201711231219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04" y="1563328"/>
            <a:ext cx="6387121" cy="4531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dirty="0">
                <a:sym typeface="+mn-ea"/>
              </a:rPr>
              <a:t>WELCOME HERE!</a:t>
            </a:r>
            <a:endParaRPr kumimoji="1" lang="zh-CN" altLang="en-US" dirty="0"/>
          </a:p>
        </p:txBody>
      </p:sp>
      <p:grpSp>
        <p:nvGrpSpPr>
          <p:cNvPr id="3" name="组 2"/>
          <p:cNvGrpSpPr/>
          <p:nvPr/>
        </p:nvGrpSpPr>
        <p:grpSpPr>
          <a:xfrm>
            <a:off x="6422387" y="1335405"/>
            <a:ext cx="5166363" cy="4146835"/>
            <a:chOff x="6580922" y="2017963"/>
            <a:chExt cx="4770258" cy="1310438"/>
          </a:xfrm>
        </p:grpSpPr>
        <p:sp>
          <p:nvSpPr>
            <p:cNvPr id="7" name="文本框 8"/>
            <p:cNvSpPr txBox="1"/>
            <p:nvPr/>
          </p:nvSpPr>
          <p:spPr>
            <a:xfrm>
              <a:off x="6654800" y="2465538"/>
              <a:ext cx="4696380" cy="86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lnSpc>
                  <a:spcPct val="130000"/>
                </a:lnSpc>
                <a:buFont typeface="Wingdings" panose="05000000000000000000" charset="0"/>
                <a:buChar char=""/>
              </a:pPr>
              <a:r>
                <a:rPr lang="zh-CN" altLang="en-US" sz="44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上门预约</a:t>
              </a:r>
            </a:p>
            <a:p>
              <a:pPr marL="171450" indent="-171450">
                <a:lnSpc>
                  <a:spcPct val="130000"/>
                </a:lnSpc>
                <a:buFont typeface="Wingdings" panose="05000000000000000000" charset="0"/>
                <a:buChar char=""/>
              </a:pPr>
              <a:r>
                <a:rPr lang="zh-CN" altLang="en-US" sz="44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电话预约</a:t>
              </a:r>
            </a:p>
            <a:p>
              <a:pPr marL="171450" indent="-171450">
                <a:lnSpc>
                  <a:spcPct val="130000"/>
                </a:lnSpc>
                <a:buFont typeface="Wingdings" panose="05000000000000000000" charset="0"/>
                <a:buChar char=""/>
              </a:pPr>
              <a:r>
                <a:rPr lang="zh-CN" altLang="en-US" sz="44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网上预约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6580922" y="2017963"/>
              <a:ext cx="4131173" cy="408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8965">
                <a:lnSpc>
                  <a:spcPct val="130000"/>
                </a:lnSpc>
              </a:pPr>
              <a:r>
                <a:rPr lang="zh-CN" altLang="en-US" sz="60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alpha val="40000"/>
                        <a:lumMod val="50000"/>
                      </a:schemeClr>
                    </a:outerShdw>
                  </a:effectLst>
                  <a:ea typeface="微软雅黑" panose="020B0503020204020204" charset="-122"/>
                </a:rPr>
                <a:t>预约方式</a:t>
              </a:r>
            </a:p>
          </p:txBody>
        </p:sp>
      </p:grpSp>
      <p:cxnSp>
        <p:nvCxnSpPr>
          <p:cNvPr id="13" name="直线连接符 12"/>
          <p:cNvCxnSpPr/>
          <p:nvPr/>
        </p:nvCxnSpPr>
        <p:spPr>
          <a:xfrm>
            <a:off x="6007100" y="1622610"/>
            <a:ext cx="0" cy="374650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C:\Users\angel\Desktop\猫.jpg猫"/>
          <p:cNvPicPr>
            <a:picLocks noChangeAspect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>
          <a:xfrm>
            <a:off x="546735" y="1755775"/>
            <a:ext cx="5314315" cy="361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dirty="0">
                <a:sym typeface="+mn-ea"/>
              </a:rPr>
              <a:t>WELCOME HERE!</a:t>
            </a:r>
            <a:endParaRPr kumimoji="1" lang="zh-CN" altLang="en-US" dirty="0"/>
          </a:p>
        </p:txBody>
      </p:sp>
      <p:sp>
        <p:nvSpPr>
          <p:cNvPr id="6" name="任意形状 5"/>
          <p:cNvSpPr/>
          <p:nvPr/>
        </p:nvSpPr>
        <p:spPr>
          <a:xfrm>
            <a:off x="637540" y="1181100"/>
            <a:ext cx="3075940" cy="4419600"/>
          </a:xfrm>
          <a:custGeom>
            <a:avLst/>
            <a:gdLst>
              <a:gd name="connsiteX0" fmla="*/ 0 w 2604873"/>
              <a:gd name="connsiteY0" fmla="*/ 260487 h 4419599"/>
              <a:gd name="connsiteX1" fmla="*/ 260487 w 2604873"/>
              <a:gd name="connsiteY1" fmla="*/ 0 h 4419599"/>
              <a:gd name="connsiteX2" fmla="*/ 2344386 w 2604873"/>
              <a:gd name="connsiteY2" fmla="*/ 0 h 4419599"/>
              <a:gd name="connsiteX3" fmla="*/ 2604873 w 2604873"/>
              <a:gd name="connsiteY3" fmla="*/ 260487 h 4419599"/>
              <a:gd name="connsiteX4" fmla="*/ 2604873 w 2604873"/>
              <a:gd name="connsiteY4" fmla="*/ 4159112 h 4419599"/>
              <a:gd name="connsiteX5" fmla="*/ 2344386 w 2604873"/>
              <a:gd name="connsiteY5" fmla="*/ 4419599 h 4419599"/>
              <a:gd name="connsiteX6" fmla="*/ 260487 w 2604873"/>
              <a:gd name="connsiteY6" fmla="*/ 4419599 h 4419599"/>
              <a:gd name="connsiteX7" fmla="*/ 0 w 2604873"/>
              <a:gd name="connsiteY7" fmla="*/ 4159112 h 4419599"/>
              <a:gd name="connsiteX8" fmla="*/ 0 w 2604873"/>
              <a:gd name="connsiteY8" fmla="*/ 260487 h 441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4873" h="4419599">
                <a:moveTo>
                  <a:pt x="0" y="260487"/>
                </a:moveTo>
                <a:cubicBezTo>
                  <a:pt x="0" y="116624"/>
                  <a:pt x="116624" y="0"/>
                  <a:pt x="260487" y="0"/>
                </a:cubicBezTo>
                <a:lnTo>
                  <a:pt x="2344386" y="0"/>
                </a:lnTo>
                <a:cubicBezTo>
                  <a:pt x="2488249" y="0"/>
                  <a:pt x="2604873" y="116624"/>
                  <a:pt x="2604873" y="260487"/>
                </a:cubicBezTo>
                <a:lnTo>
                  <a:pt x="2604873" y="4159112"/>
                </a:lnTo>
                <a:cubicBezTo>
                  <a:pt x="2604873" y="4302975"/>
                  <a:pt x="2488249" y="4419599"/>
                  <a:pt x="2344386" y="4419599"/>
                </a:cubicBezTo>
                <a:lnTo>
                  <a:pt x="260487" y="4419599"/>
                </a:lnTo>
                <a:cubicBezTo>
                  <a:pt x="116624" y="4419599"/>
                  <a:pt x="0" y="4302975"/>
                  <a:pt x="0" y="4159112"/>
                </a:cubicBezTo>
                <a:lnTo>
                  <a:pt x="0" y="26048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316992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 dirty="0"/>
          </a:p>
        </p:txBody>
      </p:sp>
      <p:sp>
        <p:nvSpPr>
          <p:cNvPr id="7" name="任意形状 6"/>
          <p:cNvSpPr/>
          <p:nvPr/>
        </p:nvSpPr>
        <p:spPr>
          <a:xfrm>
            <a:off x="1008380" y="1454174"/>
            <a:ext cx="2229180" cy="641325"/>
          </a:xfrm>
          <a:custGeom>
            <a:avLst/>
            <a:gdLst>
              <a:gd name="connsiteX0" fmla="*/ 0 w 2083898"/>
              <a:gd name="connsiteY0" fmla="*/ 133257 h 1332569"/>
              <a:gd name="connsiteX1" fmla="*/ 133257 w 2083898"/>
              <a:gd name="connsiteY1" fmla="*/ 0 h 1332569"/>
              <a:gd name="connsiteX2" fmla="*/ 1950641 w 2083898"/>
              <a:gd name="connsiteY2" fmla="*/ 0 h 1332569"/>
              <a:gd name="connsiteX3" fmla="*/ 2083898 w 2083898"/>
              <a:gd name="connsiteY3" fmla="*/ 133257 h 1332569"/>
              <a:gd name="connsiteX4" fmla="*/ 2083898 w 2083898"/>
              <a:gd name="connsiteY4" fmla="*/ 1199312 h 1332569"/>
              <a:gd name="connsiteX5" fmla="*/ 1950641 w 2083898"/>
              <a:gd name="connsiteY5" fmla="*/ 1332569 h 1332569"/>
              <a:gd name="connsiteX6" fmla="*/ 133257 w 2083898"/>
              <a:gd name="connsiteY6" fmla="*/ 1332569 h 1332569"/>
              <a:gd name="connsiteX7" fmla="*/ 0 w 2083898"/>
              <a:gd name="connsiteY7" fmla="*/ 1199312 h 1332569"/>
              <a:gd name="connsiteX8" fmla="*/ 0 w 2083898"/>
              <a:gd name="connsiteY8" fmla="*/ 133257 h 133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3898" h="1332569">
                <a:moveTo>
                  <a:pt x="0" y="133257"/>
                </a:moveTo>
                <a:cubicBezTo>
                  <a:pt x="0" y="59661"/>
                  <a:pt x="59661" y="0"/>
                  <a:pt x="133257" y="0"/>
                </a:cubicBezTo>
                <a:lnTo>
                  <a:pt x="1950641" y="0"/>
                </a:lnTo>
                <a:cubicBezTo>
                  <a:pt x="2024237" y="0"/>
                  <a:pt x="2083898" y="59661"/>
                  <a:pt x="2083898" y="133257"/>
                </a:cubicBezTo>
                <a:lnTo>
                  <a:pt x="2083898" y="1199312"/>
                </a:lnTo>
                <a:cubicBezTo>
                  <a:pt x="2083898" y="1272908"/>
                  <a:pt x="2024237" y="1332569"/>
                  <a:pt x="1950641" y="1332569"/>
                </a:cubicBezTo>
                <a:lnTo>
                  <a:pt x="133257" y="1332569"/>
                </a:lnTo>
                <a:cubicBezTo>
                  <a:pt x="59661" y="1332569"/>
                  <a:pt x="0" y="1272908"/>
                  <a:pt x="0" y="1199312"/>
                </a:cubicBezTo>
                <a:lnTo>
                  <a:pt x="0" y="133257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830" tIns="77130" rIns="89830" bIns="7713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 dirty="0"/>
          </a:p>
        </p:txBody>
      </p:sp>
      <p:sp>
        <p:nvSpPr>
          <p:cNvPr id="12" name="任意形状 11"/>
          <p:cNvSpPr/>
          <p:nvPr/>
        </p:nvSpPr>
        <p:spPr>
          <a:xfrm>
            <a:off x="8311515" y="1186815"/>
            <a:ext cx="3099435" cy="4419600"/>
          </a:xfrm>
          <a:custGeom>
            <a:avLst/>
            <a:gdLst>
              <a:gd name="connsiteX0" fmla="*/ 0 w 2604873"/>
              <a:gd name="connsiteY0" fmla="*/ 260487 h 4419599"/>
              <a:gd name="connsiteX1" fmla="*/ 260487 w 2604873"/>
              <a:gd name="connsiteY1" fmla="*/ 0 h 4419599"/>
              <a:gd name="connsiteX2" fmla="*/ 2344386 w 2604873"/>
              <a:gd name="connsiteY2" fmla="*/ 0 h 4419599"/>
              <a:gd name="connsiteX3" fmla="*/ 2604873 w 2604873"/>
              <a:gd name="connsiteY3" fmla="*/ 260487 h 4419599"/>
              <a:gd name="connsiteX4" fmla="*/ 2604873 w 2604873"/>
              <a:gd name="connsiteY4" fmla="*/ 4159112 h 4419599"/>
              <a:gd name="connsiteX5" fmla="*/ 2344386 w 2604873"/>
              <a:gd name="connsiteY5" fmla="*/ 4419599 h 4419599"/>
              <a:gd name="connsiteX6" fmla="*/ 260487 w 2604873"/>
              <a:gd name="connsiteY6" fmla="*/ 4419599 h 4419599"/>
              <a:gd name="connsiteX7" fmla="*/ 0 w 2604873"/>
              <a:gd name="connsiteY7" fmla="*/ 4159112 h 4419599"/>
              <a:gd name="connsiteX8" fmla="*/ 0 w 2604873"/>
              <a:gd name="connsiteY8" fmla="*/ 260487 h 441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4873" h="4419599">
                <a:moveTo>
                  <a:pt x="0" y="260487"/>
                </a:moveTo>
                <a:cubicBezTo>
                  <a:pt x="0" y="116624"/>
                  <a:pt x="116624" y="0"/>
                  <a:pt x="260487" y="0"/>
                </a:cubicBezTo>
                <a:lnTo>
                  <a:pt x="2344386" y="0"/>
                </a:lnTo>
                <a:cubicBezTo>
                  <a:pt x="2488249" y="0"/>
                  <a:pt x="2604873" y="116624"/>
                  <a:pt x="2604873" y="260487"/>
                </a:cubicBezTo>
                <a:lnTo>
                  <a:pt x="2604873" y="4159112"/>
                </a:lnTo>
                <a:cubicBezTo>
                  <a:pt x="2604873" y="4302975"/>
                  <a:pt x="2488249" y="4419599"/>
                  <a:pt x="2344386" y="4419599"/>
                </a:cubicBezTo>
                <a:lnTo>
                  <a:pt x="260487" y="4419599"/>
                </a:lnTo>
                <a:cubicBezTo>
                  <a:pt x="116624" y="4419599"/>
                  <a:pt x="0" y="4302975"/>
                  <a:pt x="0" y="4159112"/>
                </a:cubicBezTo>
                <a:lnTo>
                  <a:pt x="0" y="26048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316992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 dirty="0"/>
          </a:p>
        </p:txBody>
      </p:sp>
      <p:sp>
        <p:nvSpPr>
          <p:cNvPr id="13" name="任意形状 12"/>
          <p:cNvSpPr/>
          <p:nvPr/>
        </p:nvSpPr>
        <p:spPr>
          <a:xfrm>
            <a:off x="8780559" y="1454174"/>
            <a:ext cx="2229180" cy="641325"/>
          </a:xfrm>
          <a:custGeom>
            <a:avLst/>
            <a:gdLst>
              <a:gd name="connsiteX0" fmla="*/ 0 w 2083898"/>
              <a:gd name="connsiteY0" fmla="*/ 133257 h 1332569"/>
              <a:gd name="connsiteX1" fmla="*/ 133257 w 2083898"/>
              <a:gd name="connsiteY1" fmla="*/ 0 h 1332569"/>
              <a:gd name="connsiteX2" fmla="*/ 1950641 w 2083898"/>
              <a:gd name="connsiteY2" fmla="*/ 0 h 1332569"/>
              <a:gd name="connsiteX3" fmla="*/ 2083898 w 2083898"/>
              <a:gd name="connsiteY3" fmla="*/ 133257 h 1332569"/>
              <a:gd name="connsiteX4" fmla="*/ 2083898 w 2083898"/>
              <a:gd name="connsiteY4" fmla="*/ 1199312 h 1332569"/>
              <a:gd name="connsiteX5" fmla="*/ 1950641 w 2083898"/>
              <a:gd name="connsiteY5" fmla="*/ 1332569 h 1332569"/>
              <a:gd name="connsiteX6" fmla="*/ 133257 w 2083898"/>
              <a:gd name="connsiteY6" fmla="*/ 1332569 h 1332569"/>
              <a:gd name="connsiteX7" fmla="*/ 0 w 2083898"/>
              <a:gd name="connsiteY7" fmla="*/ 1199312 h 1332569"/>
              <a:gd name="connsiteX8" fmla="*/ 0 w 2083898"/>
              <a:gd name="connsiteY8" fmla="*/ 133257 h 133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3898" h="1332569">
                <a:moveTo>
                  <a:pt x="0" y="133257"/>
                </a:moveTo>
                <a:cubicBezTo>
                  <a:pt x="0" y="59661"/>
                  <a:pt x="59661" y="0"/>
                  <a:pt x="133257" y="0"/>
                </a:cubicBezTo>
                <a:lnTo>
                  <a:pt x="1950641" y="0"/>
                </a:lnTo>
                <a:cubicBezTo>
                  <a:pt x="2024237" y="0"/>
                  <a:pt x="2083898" y="59661"/>
                  <a:pt x="2083898" y="133257"/>
                </a:cubicBezTo>
                <a:lnTo>
                  <a:pt x="2083898" y="1199312"/>
                </a:lnTo>
                <a:cubicBezTo>
                  <a:pt x="2083898" y="1272908"/>
                  <a:pt x="2024237" y="1332569"/>
                  <a:pt x="1950641" y="1332569"/>
                </a:cubicBezTo>
                <a:lnTo>
                  <a:pt x="133257" y="1332569"/>
                </a:lnTo>
                <a:cubicBezTo>
                  <a:pt x="59661" y="1332569"/>
                  <a:pt x="0" y="1272908"/>
                  <a:pt x="0" y="1199312"/>
                </a:cubicBezTo>
                <a:lnTo>
                  <a:pt x="0" y="133257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830" tIns="77130" rIns="89830" bIns="7713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 dirty="0"/>
          </a:p>
        </p:txBody>
      </p:sp>
      <p:sp>
        <p:nvSpPr>
          <p:cNvPr id="19" name="矩形 18"/>
          <p:cNvSpPr/>
          <p:nvPr/>
        </p:nvSpPr>
        <p:spPr>
          <a:xfrm>
            <a:off x="2796540" y="2277110"/>
            <a:ext cx="6337935" cy="2830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965"/>
            <a:r>
              <a:rPr lang="zh-CN" altLang="en-US" sz="4800" b="1" dirty="0">
                <a:solidFill>
                  <a:srgbClr val="0070C0"/>
                </a:solidFill>
                <a:latin typeface="楷体_GB2312" charset="-122"/>
                <a:ea typeface="楷体_GB2312" charset="-122"/>
                <a:sym typeface="+mn-ea"/>
              </a:rPr>
              <a:t>预约</a:t>
            </a:r>
            <a:r>
              <a:rPr lang="en-US" altLang="zh-CN" sz="4800" b="1" dirty="0">
                <a:solidFill>
                  <a:srgbClr val="0070C0"/>
                </a:solidFill>
                <a:latin typeface="楷体_GB2312" charset="-122"/>
                <a:ea typeface="楷体_GB2312" charset="-122"/>
                <a:sym typeface="+mn-ea"/>
              </a:rPr>
              <a:t>&amp;</a:t>
            </a:r>
            <a:r>
              <a:rPr lang="zh-CN" altLang="en-US" sz="4800" b="1" dirty="0">
                <a:solidFill>
                  <a:srgbClr val="0070C0"/>
                </a:solidFill>
                <a:latin typeface="楷体_GB2312" charset="-122"/>
                <a:ea typeface="楷体_GB2312" charset="-122"/>
                <a:sym typeface="+mn-ea"/>
              </a:rPr>
              <a:t>咨询地点</a:t>
            </a:r>
          </a:p>
          <a:p>
            <a:pPr algn="ctr" defTabSz="608965"/>
            <a:endParaRPr lang="zh-CN" altLang="en-US" sz="1200" b="1" dirty="0">
              <a:solidFill>
                <a:schemeClr val="tx2"/>
              </a:solidFill>
              <a:latin typeface="楷体_GB2312" charset="-122"/>
              <a:ea typeface="楷体_GB2312" charset="-122"/>
              <a:sym typeface="+mn-ea"/>
            </a:endParaRPr>
          </a:p>
          <a:p>
            <a:pPr algn="ctr" defTabSz="608965"/>
            <a:r>
              <a:rPr lang="en-US" altLang="zh-CN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-122"/>
                <a:ea typeface="楷体_GB2312" charset="-122"/>
                <a:sym typeface="+mn-ea"/>
              </a:rPr>
              <a:t>AND</a:t>
            </a:r>
          </a:p>
          <a:p>
            <a:pPr algn="ctr" defTabSz="608965"/>
            <a:endParaRPr lang="zh-CN" altLang="en-US" sz="1200" b="1" dirty="0">
              <a:solidFill>
                <a:schemeClr val="tx2"/>
              </a:solidFill>
              <a:latin typeface="楷体_GB2312" charset="-122"/>
              <a:ea typeface="楷体_GB2312" charset="-122"/>
              <a:sym typeface="+mn-ea"/>
            </a:endParaRPr>
          </a:p>
          <a:p>
            <a:pPr algn="ctr" defTabSz="608965"/>
            <a:r>
              <a:rPr lang="zh-CN" altLang="en-US" sz="4800" b="1" dirty="0">
                <a:solidFill>
                  <a:srgbClr val="0070C0"/>
                </a:solidFill>
                <a:latin typeface="楷体_GB2312" charset="-122"/>
                <a:ea typeface="楷体_GB2312" charset="-122"/>
                <a:sym typeface="+mn-ea"/>
              </a:rPr>
              <a:t>电话</a:t>
            </a:r>
          </a:p>
          <a:p>
            <a:pPr algn="ctr" defTabSz="608965"/>
            <a:endParaRPr lang="zh-CN" altLang="en-US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495148" y="1567308"/>
            <a:ext cx="79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/>
            <a:r>
              <a:rPr lang="zh-CN" altLang="en-US" sz="2400" b="1" dirty="0">
                <a:solidFill>
                  <a:schemeClr val="bg1"/>
                </a:solidFill>
                <a:ea typeface="微软雅黑" panose="020B0503020204020204" charset="-122"/>
              </a:rPr>
              <a:t>南校</a:t>
            </a:r>
          </a:p>
        </p:txBody>
      </p:sp>
      <p:sp>
        <p:nvSpPr>
          <p:cNvPr id="24" name="矩形 23"/>
          <p:cNvSpPr/>
          <p:nvPr/>
        </p:nvSpPr>
        <p:spPr>
          <a:xfrm>
            <a:off x="739775" y="2259965"/>
            <a:ext cx="2880995" cy="1370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3200" b="1" dirty="0">
                <a:solidFill>
                  <a:schemeClr val="accent1"/>
                </a:solidFill>
                <a:latin typeface="楷体_GB2312" charset="-122"/>
                <a:ea typeface="楷体_GB2312" charset="-122"/>
                <a:sym typeface="+mn-ea"/>
              </a:rPr>
              <a:t>地点：</a:t>
            </a:r>
          </a:p>
          <a:p>
            <a:pPr defTabSz="608965">
              <a:lnSpc>
                <a:spcPct val="130000"/>
              </a:lnSpc>
            </a:pPr>
            <a:r>
              <a:rPr lang="zh-CN" altLang="en-US" sz="3200" b="1" dirty="0">
                <a:solidFill>
                  <a:schemeClr val="accent1"/>
                </a:solidFill>
                <a:latin typeface="楷体_GB2312" charset="-122"/>
                <a:ea typeface="楷体_GB2312" charset="-122"/>
                <a:sym typeface="+mn-ea"/>
              </a:rPr>
              <a:t>第二教学楼</a:t>
            </a:r>
            <a:r>
              <a:rPr lang="en-US" altLang="zh-CN" sz="3200" b="1" dirty="0">
                <a:solidFill>
                  <a:schemeClr val="accent1"/>
                </a:solidFill>
                <a:latin typeface="楷体_GB2312" charset="-122"/>
                <a:ea typeface="楷体_GB2312" charset="-122"/>
                <a:sym typeface="+mn-ea"/>
              </a:rPr>
              <a:t>121</a:t>
            </a:r>
          </a:p>
        </p:txBody>
      </p:sp>
      <p:sp>
        <p:nvSpPr>
          <p:cNvPr id="26" name="矩形 25"/>
          <p:cNvSpPr/>
          <p:nvPr/>
        </p:nvSpPr>
        <p:spPr>
          <a:xfrm>
            <a:off x="8406130" y="2145665"/>
            <a:ext cx="3018790" cy="2011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608965">
              <a:lnSpc>
                <a:spcPct val="130000"/>
              </a:lnSpc>
            </a:pPr>
            <a:r>
              <a:rPr lang="zh-CN" altLang="en-US" sz="3200" b="1" dirty="0">
                <a:solidFill>
                  <a:schemeClr val="accent1"/>
                </a:solidFill>
                <a:latin typeface="楷体_GB2312" charset="-122"/>
                <a:ea typeface="楷体_GB2312" charset="-122"/>
                <a:sym typeface="+mn-ea"/>
              </a:rPr>
              <a:t>地点：</a:t>
            </a:r>
          </a:p>
          <a:p>
            <a:pPr lvl="0" algn="l" defTabSz="608965">
              <a:lnSpc>
                <a:spcPct val="130000"/>
              </a:lnSpc>
            </a:pPr>
            <a:r>
              <a:rPr lang="zh-CN" altLang="en-US" sz="3200" b="1" dirty="0">
                <a:solidFill>
                  <a:schemeClr val="accent1"/>
                </a:solidFill>
                <a:latin typeface="楷体_GB2312" charset="-122"/>
                <a:ea typeface="楷体_GB2312" charset="-122"/>
                <a:sym typeface="+mn-ea"/>
              </a:rPr>
              <a:t>学生活动中心三楼312,313室</a:t>
            </a:r>
          </a:p>
        </p:txBody>
      </p:sp>
      <p:sp>
        <p:nvSpPr>
          <p:cNvPr id="4" name="矩形 3"/>
          <p:cNvSpPr/>
          <p:nvPr/>
        </p:nvSpPr>
        <p:spPr>
          <a:xfrm>
            <a:off x="1692268" y="1556513"/>
            <a:ext cx="79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/>
            <a:r>
              <a:rPr lang="zh-CN" altLang="en-US" sz="2400" b="1" dirty="0">
                <a:solidFill>
                  <a:schemeClr val="bg1"/>
                </a:solidFill>
                <a:ea typeface="微软雅黑" panose="020B0503020204020204" charset="-122"/>
              </a:rPr>
              <a:t>北校</a:t>
            </a:r>
          </a:p>
        </p:txBody>
      </p:sp>
      <p:sp>
        <p:nvSpPr>
          <p:cNvPr id="5" name="矩形 4"/>
          <p:cNvSpPr/>
          <p:nvPr/>
        </p:nvSpPr>
        <p:spPr>
          <a:xfrm>
            <a:off x="671830" y="4095750"/>
            <a:ext cx="2880995" cy="1370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3200" b="1" dirty="0">
                <a:solidFill>
                  <a:schemeClr val="accent1"/>
                </a:solidFill>
                <a:latin typeface="楷体_GB2312" charset="-122"/>
                <a:ea typeface="楷体_GB2312" charset="-122"/>
                <a:sym typeface="+mn-ea"/>
              </a:rPr>
              <a:t>电话：</a:t>
            </a:r>
          </a:p>
          <a:p>
            <a:pPr defTabSz="608965">
              <a:lnSpc>
                <a:spcPct val="130000"/>
              </a:lnSpc>
            </a:pPr>
            <a:r>
              <a:rPr lang="en-US" altLang="zh-CN" sz="3200" b="1" dirty="0">
                <a:solidFill>
                  <a:schemeClr val="accent1"/>
                </a:solidFill>
                <a:latin typeface="楷体_GB2312" charset="-122"/>
                <a:ea typeface="楷体_GB2312" charset="-122"/>
                <a:sym typeface="+mn-ea"/>
              </a:rPr>
              <a:t>36207024</a:t>
            </a:r>
          </a:p>
        </p:txBody>
      </p:sp>
      <p:sp>
        <p:nvSpPr>
          <p:cNvPr id="11" name="矩形 10"/>
          <p:cNvSpPr/>
          <p:nvPr/>
        </p:nvSpPr>
        <p:spPr>
          <a:xfrm>
            <a:off x="8444230" y="4161155"/>
            <a:ext cx="2880995" cy="1370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608965">
              <a:lnSpc>
                <a:spcPct val="130000"/>
              </a:lnSpc>
            </a:pPr>
            <a:r>
              <a:rPr lang="zh-CN" altLang="en-US" sz="3200" b="1" dirty="0">
                <a:solidFill>
                  <a:schemeClr val="accent1"/>
                </a:solidFill>
                <a:latin typeface="楷体_GB2312" charset="-122"/>
                <a:ea typeface="楷体_GB2312" charset="-122"/>
                <a:sym typeface="+mn-ea"/>
              </a:rPr>
              <a:t>电话：39328077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8130" y="3952875"/>
            <a:ext cx="1722120" cy="1416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五边形 3"/>
          <p:cNvSpPr/>
          <p:nvPr/>
        </p:nvSpPr>
        <p:spPr>
          <a:xfrm rot="5400000">
            <a:off x="133350" y="4239260"/>
            <a:ext cx="2011680" cy="1721485"/>
          </a:xfrm>
          <a:prstGeom prst="homePlate">
            <a:avLst>
              <a:gd name="adj" fmla="val 1669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260168" y="4510831"/>
            <a:ext cx="1612900" cy="650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800" b="1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_GB2312" charset="-122"/>
                <a:ea typeface="楷体_GB2312" charset="-122"/>
                <a:cs typeface="Arial" panose="020B0604020202020204" pitchFamily="34" charset="0"/>
                <a:sym typeface="+mn-ea"/>
              </a:rPr>
              <a:t>广外首页</a:t>
            </a:r>
          </a:p>
        </p:txBody>
      </p:sp>
      <p:sp>
        <p:nvSpPr>
          <p:cNvPr id="5" name="椭圆 4"/>
          <p:cNvSpPr/>
          <p:nvPr/>
        </p:nvSpPr>
        <p:spPr>
          <a:xfrm>
            <a:off x="796290" y="2927985"/>
            <a:ext cx="804545" cy="89408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6000" b="1" smtClean="0">
                <a:solidFill>
                  <a:schemeClr val="bg1"/>
                </a:solidFill>
              </a:rPr>
              <a:t>1</a:t>
            </a:r>
            <a:endParaRPr kumimoji="1" lang="zh-CN" altLang="en-US" sz="6000" b="1" dirty="0">
              <a:solidFill>
                <a:schemeClr val="bg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121535" y="3500755"/>
            <a:ext cx="1835785" cy="12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五边形 43"/>
          <p:cNvSpPr/>
          <p:nvPr/>
        </p:nvSpPr>
        <p:spPr>
          <a:xfrm rot="5400000">
            <a:off x="2038350" y="3726815"/>
            <a:ext cx="2003425" cy="1835785"/>
          </a:xfrm>
          <a:prstGeom prst="homePlate">
            <a:avLst>
              <a:gd name="adj" fmla="val 1669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文本框 8"/>
          <p:cNvSpPr txBox="1"/>
          <p:nvPr/>
        </p:nvSpPr>
        <p:spPr>
          <a:xfrm>
            <a:off x="2114409" y="3891600"/>
            <a:ext cx="1966888" cy="177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30000"/>
              </a:lnSpc>
            </a:pPr>
            <a:r>
              <a:rPr lang="zh-CN" altLang="en-US" sz="2800" b="1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_GB2312" charset="-122"/>
                <a:ea typeface="楷体_GB2312" charset="-122"/>
                <a:cs typeface="Arial" panose="020B0604020202020204" pitchFamily="34" charset="0"/>
                <a:sym typeface="+mn-ea"/>
              </a:rPr>
              <a:t>数字广外登陆</a:t>
            </a:r>
          </a:p>
          <a:p>
            <a:pPr lvl="0" algn="ctr">
              <a:lnSpc>
                <a:spcPct val="130000"/>
              </a:lnSpc>
            </a:pPr>
            <a:endParaRPr lang="zh-CN" altLang="en-US" sz="2800" b="1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_GB2312" charset="-122"/>
              <a:ea typeface="楷体_GB231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2673985" y="2550795"/>
            <a:ext cx="819785" cy="81978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6000" b="1" dirty="0" smtClean="0">
                <a:solidFill>
                  <a:schemeClr val="bg1"/>
                </a:solidFill>
              </a:rPr>
              <a:t>2</a:t>
            </a:r>
            <a:endParaRPr kumimoji="1" lang="zh-CN" altLang="en-US" sz="6000" b="1" dirty="0">
              <a:solidFill>
                <a:schemeClr val="bg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090670" y="3060700"/>
            <a:ext cx="1870710" cy="1143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五边形 51"/>
          <p:cNvSpPr/>
          <p:nvPr/>
        </p:nvSpPr>
        <p:spPr>
          <a:xfrm rot="5400000">
            <a:off x="4011930" y="3281045"/>
            <a:ext cx="2019935" cy="1862455"/>
          </a:xfrm>
          <a:prstGeom prst="homePlate">
            <a:avLst>
              <a:gd name="adj" fmla="val 1669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文本框 8"/>
          <p:cNvSpPr txBox="1"/>
          <p:nvPr/>
        </p:nvSpPr>
        <p:spPr>
          <a:xfrm>
            <a:off x="4164330" y="3420745"/>
            <a:ext cx="1863090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3200" b="1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_GB2312" charset="-122"/>
                <a:ea typeface="楷体_GB2312" charset="-122"/>
                <a:cs typeface="Arial" panose="020B0604020202020204" pitchFamily="34" charset="0"/>
                <a:sym typeface="+mn-ea"/>
              </a:rPr>
              <a:t>心理咨询</a:t>
            </a:r>
            <a:r>
              <a:rPr lang="en-US" altLang="zh-CN" sz="2400" b="1" noProof="0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_GB2312" charset="-122"/>
                <a:ea typeface="楷体_GB2312" charset="-122"/>
                <a:cs typeface="Arial" panose="020B0604020202020204" pitchFamily="34" charset="0"/>
                <a:sym typeface="+mn-ea"/>
              </a:rPr>
              <a:t>(</a:t>
            </a:r>
            <a:r>
              <a:rPr lang="zh-CN" altLang="en-US" sz="2400" b="1" noProof="0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_GB2312" charset="-122"/>
                <a:ea typeface="楷体_GB2312" charset="-122"/>
                <a:cs typeface="Arial" panose="020B0604020202020204" pitchFamily="34" charset="0"/>
                <a:sym typeface="+mn-ea"/>
              </a:rPr>
              <a:t>左下角</a:t>
            </a:r>
            <a:r>
              <a:rPr lang="en-US" altLang="zh-CN" sz="2400" b="1" noProof="0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_GB2312" charset="-122"/>
                <a:ea typeface="楷体_GB2312" charset="-122"/>
                <a:cs typeface="Arial" panose="020B0604020202020204" pitchFamily="34" charset="0"/>
                <a:sym typeface="+mn-ea"/>
              </a:rPr>
              <a:t>)</a:t>
            </a:r>
          </a:p>
        </p:txBody>
      </p:sp>
      <p:sp>
        <p:nvSpPr>
          <p:cNvPr id="55" name="椭圆 54"/>
          <p:cNvSpPr/>
          <p:nvPr/>
        </p:nvSpPr>
        <p:spPr>
          <a:xfrm>
            <a:off x="4563110" y="1968500"/>
            <a:ext cx="883285" cy="88328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6000" b="1" dirty="0" smtClean="0">
                <a:solidFill>
                  <a:schemeClr val="bg1"/>
                </a:solidFill>
              </a:rPr>
              <a:t>3</a:t>
            </a:r>
            <a:endParaRPr kumimoji="1" lang="zh-CN" altLang="en-US" sz="60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03620" y="2598420"/>
            <a:ext cx="1870710" cy="114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五边形 6"/>
          <p:cNvSpPr/>
          <p:nvPr/>
        </p:nvSpPr>
        <p:spPr>
          <a:xfrm rot="5400000">
            <a:off x="6024880" y="2818765"/>
            <a:ext cx="2019935" cy="1862455"/>
          </a:xfrm>
          <a:prstGeom prst="homePlate">
            <a:avLst>
              <a:gd name="adj" fmla="val 16696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8"/>
          <p:cNvSpPr txBox="1"/>
          <p:nvPr/>
        </p:nvSpPr>
        <p:spPr>
          <a:xfrm>
            <a:off x="5976620" y="3198495"/>
            <a:ext cx="206375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3200" b="1" noProof="0" dirty="0" smtClean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_GB2312" charset="-122"/>
                <a:ea typeface="楷体_GB2312" charset="-122"/>
                <a:cs typeface="Arial" panose="020B0604020202020204" pitchFamily="34" charset="0"/>
                <a:sym typeface="+mn-ea"/>
              </a:rPr>
              <a:t>咨询预约</a:t>
            </a:r>
          </a:p>
        </p:txBody>
      </p:sp>
      <p:sp>
        <p:nvSpPr>
          <p:cNvPr id="9" name="椭圆 8"/>
          <p:cNvSpPr/>
          <p:nvPr/>
        </p:nvSpPr>
        <p:spPr>
          <a:xfrm>
            <a:off x="6576060" y="1494790"/>
            <a:ext cx="883285" cy="883285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6000" b="1" dirty="0" smtClean="0">
                <a:solidFill>
                  <a:schemeClr val="bg1"/>
                </a:solidFill>
              </a:rPr>
              <a:t>4</a:t>
            </a:r>
            <a:endParaRPr kumimoji="1" lang="en-US" sz="6000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15935" y="2152015"/>
            <a:ext cx="1870710" cy="114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五边形 10"/>
          <p:cNvSpPr/>
          <p:nvPr/>
        </p:nvSpPr>
        <p:spPr>
          <a:xfrm rot="5400000">
            <a:off x="8054340" y="2345055"/>
            <a:ext cx="2019935" cy="1862455"/>
          </a:xfrm>
          <a:prstGeom prst="homePlate">
            <a:avLst>
              <a:gd name="adj" fmla="val 1669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8"/>
          <p:cNvSpPr txBox="1"/>
          <p:nvPr/>
        </p:nvSpPr>
        <p:spPr>
          <a:xfrm>
            <a:off x="8132445" y="2374900"/>
            <a:ext cx="1863090" cy="177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2800" b="1" noProof="0" dirty="0" smtClean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_GB2312" charset="-122"/>
                <a:ea typeface="楷体_GB2312" charset="-122"/>
                <a:cs typeface="Arial" panose="020B0604020202020204" pitchFamily="34" charset="0"/>
                <a:sym typeface="+mn-ea"/>
              </a:rPr>
              <a:t>选择老师</a:t>
            </a:r>
          </a:p>
          <a:p>
            <a:pPr algn="ctr">
              <a:lnSpc>
                <a:spcPct val="130000"/>
              </a:lnSpc>
            </a:pPr>
            <a:r>
              <a:rPr lang="zh-CN" altLang="en-US" sz="2800" b="1" noProof="0" dirty="0" smtClean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_GB2312" charset="-122"/>
                <a:ea typeface="楷体_GB2312" charset="-122"/>
                <a:cs typeface="Arial" panose="020B0604020202020204" pitchFamily="34" charset="0"/>
                <a:sym typeface="+mn-ea"/>
              </a:rPr>
              <a:t>点击绿色方块</a:t>
            </a:r>
          </a:p>
        </p:txBody>
      </p:sp>
      <p:sp>
        <p:nvSpPr>
          <p:cNvPr id="13" name="椭圆 12"/>
          <p:cNvSpPr/>
          <p:nvPr/>
        </p:nvSpPr>
        <p:spPr>
          <a:xfrm>
            <a:off x="8588375" y="1059815"/>
            <a:ext cx="883285" cy="88328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6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矩形 13"/>
          <p:cNvSpPr/>
          <p:nvPr/>
        </p:nvSpPr>
        <p:spPr>
          <a:xfrm>
            <a:off x="10151110" y="1581785"/>
            <a:ext cx="1870710" cy="1143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五边形 14"/>
          <p:cNvSpPr/>
          <p:nvPr/>
        </p:nvSpPr>
        <p:spPr>
          <a:xfrm rot="5400000">
            <a:off x="10072370" y="1802130"/>
            <a:ext cx="2019935" cy="1862455"/>
          </a:xfrm>
          <a:prstGeom prst="homePlate">
            <a:avLst>
              <a:gd name="adj" fmla="val 1669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8"/>
          <p:cNvSpPr txBox="1"/>
          <p:nvPr/>
        </p:nvSpPr>
        <p:spPr>
          <a:xfrm>
            <a:off x="9994900" y="1793240"/>
            <a:ext cx="2092960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3200" b="1" noProof="0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_GB2312" charset="-122"/>
                <a:ea typeface="楷体_GB2312" charset="-122"/>
                <a:cs typeface="Arial" panose="020B0604020202020204" pitchFamily="34" charset="0"/>
                <a:sym typeface="+mn-ea"/>
              </a:rPr>
              <a:t>填写</a:t>
            </a:r>
          </a:p>
          <a:p>
            <a:pPr algn="ctr">
              <a:lnSpc>
                <a:spcPct val="130000"/>
              </a:lnSpc>
            </a:pPr>
            <a:r>
              <a:rPr lang="zh-CN" altLang="en-US" sz="3200" b="1" noProof="0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_GB2312" charset="-122"/>
                <a:ea typeface="楷体_GB2312" charset="-122"/>
                <a:cs typeface="Arial" panose="020B0604020202020204" pitchFamily="34" charset="0"/>
                <a:sym typeface="+mn-ea"/>
              </a:rPr>
              <a:t>个人信息</a:t>
            </a:r>
          </a:p>
        </p:txBody>
      </p:sp>
      <p:sp>
        <p:nvSpPr>
          <p:cNvPr id="17" name="椭圆 16"/>
          <p:cNvSpPr/>
          <p:nvPr/>
        </p:nvSpPr>
        <p:spPr>
          <a:xfrm>
            <a:off x="10623550" y="443865"/>
            <a:ext cx="883285" cy="88328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6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0"/>
          </p:nvPr>
        </p:nvSpPr>
        <p:spPr>
          <a:xfrm>
            <a:off x="398145" y="797560"/>
            <a:ext cx="6086475" cy="529590"/>
          </a:xfrm>
        </p:spPr>
        <p:txBody>
          <a:bodyPr/>
          <a:lstStyle/>
          <a:p>
            <a:r>
              <a:rPr kumimoji="1" lang="zh-CN" altLang="en-US" sz="3600" dirty="0"/>
              <a:t>网上预约（流程）</a:t>
            </a:r>
            <a:endParaRPr kumimoji="1" lang="en-US" altLang="zh-CN" sz="3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99160" y="83820"/>
            <a:ext cx="10393680" cy="6689090"/>
            <a:chOff x="1380" y="76"/>
            <a:chExt cx="16368" cy="10534"/>
          </a:xfrm>
        </p:grpSpPr>
        <p:grpSp>
          <p:nvGrpSpPr>
            <p:cNvPr id="3" name="组合 2"/>
            <p:cNvGrpSpPr/>
            <p:nvPr/>
          </p:nvGrpSpPr>
          <p:grpSpPr>
            <a:xfrm>
              <a:off x="1380" y="76"/>
              <a:ext cx="16368" cy="10534"/>
              <a:chOff x="1380" y="76"/>
              <a:chExt cx="16368" cy="10534"/>
            </a:xfrm>
          </p:grpSpPr>
          <p:pic>
            <p:nvPicPr>
              <p:cNvPr id="20481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80" y="76"/>
                <a:ext cx="16368" cy="1053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" name="文本框 1"/>
              <p:cNvSpPr txBox="1"/>
              <p:nvPr/>
            </p:nvSpPr>
            <p:spPr>
              <a:xfrm>
                <a:off x="2970" y="2746"/>
                <a:ext cx="3805" cy="27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2135" y="5499"/>
              <a:ext cx="3424" cy="14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/>
            </a:p>
            <a:p>
              <a:endParaRPr lang="zh-CN" altLang="en-US"/>
            </a:p>
            <a:p>
              <a:endParaRPr lang="zh-CN" altLang="en-US"/>
            </a:p>
          </p:txBody>
        </p:sp>
      </p:grpSp>
      <p:sp>
        <p:nvSpPr>
          <p:cNvPr id="6" name="流程图: 可选过程 5"/>
          <p:cNvSpPr/>
          <p:nvPr/>
        </p:nvSpPr>
        <p:spPr>
          <a:xfrm>
            <a:off x="1920240" y="4192905"/>
            <a:ext cx="668020" cy="483235"/>
          </a:xfrm>
          <a:prstGeom prst="flowChartAlternateProcess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云形标注 7"/>
          <p:cNvSpPr/>
          <p:nvPr/>
        </p:nvSpPr>
        <p:spPr>
          <a:xfrm>
            <a:off x="2392680" y="2124075"/>
            <a:ext cx="1436370" cy="1137285"/>
          </a:xfrm>
          <a:prstGeom prst="cloudCallout">
            <a:avLst>
              <a:gd name="adj1" fmla="val -47681"/>
              <a:gd name="adj2" fmla="val 147053"/>
            </a:avLst>
          </a:prstGeom>
          <a:solidFill>
            <a:srgbClr val="C3C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点这里！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60" y="97790"/>
            <a:ext cx="10071735" cy="66624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圆角矩形 1"/>
          <p:cNvSpPr/>
          <p:nvPr/>
        </p:nvSpPr>
        <p:spPr>
          <a:xfrm>
            <a:off x="5842635" y="1214120"/>
            <a:ext cx="1207770" cy="1346200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云形标注 7"/>
          <p:cNvSpPr/>
          <p:nvPr/>
        </p:nvSpPr>
        <p:spPr>
          <a:xfrm>
            <a:off x="7476490" y="3021330"/>
            <a:ext cx="1734820" cy="1171575"/>
          </a:xfrm>
          <a:prstGeom prst="cloudCallout">
            <a:avLst>
              <a:gd name="adj1" fmla="val -86118"/>
              <a:gd name="adj2" fmla="val -99692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点这里！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75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D078A5"/>
      </a:accent1>
      <a:accent2>
        <a:srgbClr val="7E4460"/>
      </a:accent2>
      <a:accent3>
        <a:srgbClr val="F3D06C"/>
      </a:accent3>
      <a:accent4>
        <a:srgbClr val="F4445A"/>
      </a:accent4>
      <a:accent5>
        <a:srgbClr val="E4DBCD"/>
      </a:accent5>
      <a:accent6>
        <a:srgbClr val="515151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350</Words>
  <Application>Microsoft Office PowerPoint</Application>
  <PresentationFormat>自定义</PresentationFormat>
  <Paragraphs>63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xbany</cp:lastModifiedBy>
  <cp:revision>214</cp:revision>
  <dcterms:created xsi:type="dcterms:W3CDTF">2015-08-18T02:51:00Z</dcterms:created>
  <dcterms:modified xsi:type="dcterms:W3CDTF">2019-05-10T08:27:53Z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2052-10.1.0.6877</vt:lpwstr>
  </property>
</Properties>
</file>